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89" r:id="rId2"/>
    <p:sldId id="432" r:id="rId3"/>
    <p:sldId id="433" r:id="rId4"/>
    <p:sldId id="434" r:id="rId5"/>
    <p:sldId id="409" r:id="rId6"/>
    <p:sldId id="411" r:id="rId7"/>
    <p:sldId id="400" r:id="rId8"/>
    <p:sldId id="429" r:id="rId9"/>
    <p:sldId id="427" r:id="rId10"/>
    <p:sldId id="324" r:id="rId11"/>
    <p:sldId id="402" r:id="rId12"/>
    <p:sldId id="403" r:id="rId13"/>
    <p:sldId id="412" r:id="rId14"/>
    <p:sldId id="326" r:id="rId15"/>
    <p:sldId id="401" r:id="rId16"/>
    <p:sldId id="430" r:id="rId17"/>
    <p:sldId id="335" r:id="rId18"/>
    <p:sldId id="343" r:id="rId19"/>
    <p:sldId id="428" r:id="rId20"/>
    <p:sldId id="332" r:id="rId21"/>
    <p:sldId id="333" r:id="rId22"/>
    <p:sldId id="337" r:id="rId23"/>
    <p:sldId id="338" r:id="rId24"/>
    <p:sldId id="413" r:id="rId25"/>
    <p:sldId id="328" r:id="rId26"/>
    <p:sldId id="340" r:id="rId27"/>
    <p:sldId id="345" r:id="rId28"/>
    <p:sldId id="346" r:id="rId29"/>
    <p:sldId id="370" r:id="rId30"/>
    <p:sldId id="422" r:id="rId31"/>
    <p:sldId id="354" r:id="rId32"/>
    <p:sldId id="350" r:id="rId33"/>
    <p:sldId id="356" r:id="rId34"/>
    <p:sldId id="358" r:id="rId35"/>
    <p:sldId id="387" r:id="rId36"/>
    <p:sldId id="339" r:id="rId37"/>
    <p:sldId id="368" r:id="rId38"/>
    <p:sldId id="369" r:id="rId39"/>
    <p:sldId id="344" r:id="rId40"/>
    <p:sldId id="362" r:id="rId41"/>
    <p:sldId id="378" r:id="rId42"/>
    <p:sldId id="414" r:id="rId43"/>
    <p:sldId id="373" r:id="rId44"/>
    <p:sldId id="425" r:id="rId45"/>
    <p:sldId id="419" r:id="rId46"/>
    <p:sldId id="420" r:id="rId47"/>
    <p:sldId id="386" r:id="rId48"/>
    <p:sldId id="426" r:id="rId49"/>
    <p:sldId id="399" r:id="rId50"/>
    <p:sldId id="423" r:id="rId51"/>
    <p:sldId id="375" r:id="rId52"/>
    <p:sldId id="377" r:id="rId53"/>
    <p:sldId id="382" r:id="rId54"/>
    <p:sldId id="371" r:id="rId55"/>
    <p:sldId id="421" r:id="rId56"/>
    <p:sldId id="424" r:id="rId57"/>
    <p:sldId id="431" r:id="rId58"/>
    <p:sldId id="435" r:id="rId59"/>
    <p:sldId id="436" r:id="rId60"/>
    <p:sldId id="437" r:id="rId61"/>
    <p:sldId id="349" r:id="rId62"/>
    <p:sldId id="342" r:id="rId63"/>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343" autoAdjust="0"/>
  </p:normalViewPr>
  <p:slideViewPr>
    <p:cSldViewPr snapToGrid="0">
      <p:cViewPr varScale="1">
        <p:scale>
          <a:sx n="73" d="100"/>
          <a:sy n="73" d="100"/>
        </p:scale>
        <p:origin x="61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1134"/>
    </p:cViewPr>
  </p:sorterViewPr>
  <p:notesViewPr>
    <p:cSldViewPr snapToGrid="0">
      <p:cViewPr varScale="1">
        <p:scale>
          <a:sx n="64" d="100"/>
          <a:sy n="64" d="100"/>
        </p:scale>
        <p:origin x="-3402"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32C75D-DEEC-44E0-949F-DDB5A4E7F556}" type="doc">
      <dgm:prSet loTypeId="urn:microsoft.com/office/officeart/2005/8/layout/process2" loCatId="process" qsTypeId="urn:microsoft.com/office/officeart/2005/8/quickstyle/simple1" qsCatId="simple" csTypeId="urn:microsoft.com/office/officeart/2005/8/colors/accent0_3" csCatId="mainScheme" phldr="1"/>
      <dgm:spPr/>
    </dgm:pt>
    <dgm:pt modelId="{DB5A327B-6F0C-49E4-AF63-2767DBBE4E0A}">
      <dgm:prSet phldrT="[テキスト]"/>
      <dgm:spPr/>
      <dgm:t>
        <a:bodyPr/>
        <a:lstStyle/>
        <a:p>
          <a:r>
            <a:rPr kumimoji="1" lang="ja-JP" altLang="en-US" dirty="0"/>
            <a:t>データの準備</a:t>
          </a:r>
        </a:p>
      </dgm:t>
    </dgm:pt>
    <dgm:pt modelId="{D7F31366-83BA-4344-AFA0-3233ADCD0FB9}" type="parTrans" cxnId="{20CA86A6-D93F-4C9F-8ED3-DCD55015FAC6}">
      <dgm:prSet/>
      <dgm:spPr/>
      <dgm:t>
        <a:bodyPr/>
        <a:lstStyle/>
        <a:p>
          <a:endParaRPr kumimoji="1" lang="ja-JP" altLang="en-US"/>
        </a:p>
      </dgm:t>
    </dgm:pt>
    <dgm:pt modelId="{D1245F6C-C8AE-453B-8850-935453AA18C9}" type="sibTrans" cxnId="{20CA86A6-D93F-4C9F-8ED3-DCD55015FAC6}">
      <dgm:prSet/>
      <dgm:spPr/>
      <dgm:t>
        <a:bodyPr/>
        <a:lstStyle/>
        <a:p>
          <a:endParaRPr kumimoji="1" lang="ja-JP" altLang="en-US"/>
        </a:p>
      </dgm:t>
    </dgm:pt>
    <dgm:pt modelId="{6304F74B-D09A-4478-A63F-DB6F1E215B02}">
      <dgm:prSet phldrT="[テキスト]"/>
      <dgm:spPr/>
      <dgm:t>
        <a:bodyPr/>
        <a:lstStyle/>
        <a:p>
          <a:r>
            <a:rPr kumimoji="1" lang="ja-JP" altLang="en-US" dirty="0"/>
            <a:t>学習</a:t>
          </a:r>
        </a:p>
      </dgm:t>
    </dgm:pt>
    <dgm:pt modelId="{E223A161-CBF6-4DBF-A973-9E490EF9C504}" type="parTrans" cxnId="{E937D7F8-DC0C-4097-AEF3-45C6E40E2894}">
      <dgm:prSet/>
      <dgm:spPr/>
      <dgm:t>
        <a:bodyPr/>
        <a:lstStyle/>
        <a:p>
          <a:endParaRPr kumimoji="1" lang="ja-JP" altLang="en-US"/>
        </a:p>
      </dgm:t>
    </dgm:pt>
    <dgm:pt modelId="{715E12D3-9926-4CB0-8CE1-7AF775FF43B5}" type="sibTrans" cxnId="{E937D7F8-DC0C-4097-AEF3-45C6E40E2894}">
      <dgm:prSet/>
      <dgm:spPr/>
      <dgm:t>
        <a:bodyPr/>
        <a:lstStyle/>
        <a:p>
          <a:endParaRPr kumimoji="1" lang="ja-JP" altLang="en-US"/>
        </a:p>
      </dgm:t>
    </dgm:pt>
    <dgm:pt modelId="{ED803053-09AC-4673-9C48-F50206D48967}">
      <dgm:prSet phldrT="[テキスト]"/>
      <dgm:spPr/>
      <dgm:t>
        <a:bodyPr/>
        <a:lstStyle/>
        <a:p>
          <a:r>
            <a:rPr kumimoji="1" lang="ja-JP" altLang="en-US" dirty="0"/>
            <a:t>検証／適用</a:t>
          </a:r>
        </a:p>
      </dgm:t>
    </dgm:pt>
    <dgm:pt modelId="{DD1B2922-0EB7-4AA2-80FB-65C3FBB8153F}" type="parTrans" cxnId="{EB23CF08-ED93-47CD-BDBA-AED47508B2F6}">
      <dgm:prSet/>
      <dgm:spPr/>
      <dgm:t>
        <a:bodyPr/>
        <a:lstStyle/>
        <a:p>
          <a:endParaRPr kumimoji="1" lang="ja-JP" altLang="en-US"/>
        </a:p>
      </dgm:t>
    </dgm:pt>
    <dgm:pt modelId="{432D1EFD-BEE2-41B8-A908-2056F09D5CF6}" type="sibTrans" cxnId="{EB23CF08-ED93-47CD-BDBA-AED47508B2F6}">
      <dgm:prSet/>
      <dgm:spPr/>
      <dgm:t>
        <a:bodyPr/>
        <a:lstStyle/>
        <a:p>
          <a:endParaRPr kumimoji="1" lang="ja-JP" altLang="en-US"/>
        </a:p>
      </dgm:t>
    </dgm:pt>
    <dgm:pt modelId="{CF5FFF5B-8558-4D1C-87FF-D76098551814}" type="pres">
      <dgm:prSet presAssocID="{9232C75D-DEEC-44E0-949F-DDB5A4E7F556}" presName="linearFlow" presStyleCnt="0">
        <dgm:presLayoutVars>
          <dgm:resizeHandles val="exact"/>
        </dgm:presLayoutVars>
      </dgm:prSet>
      <dgm:spPr/>
    </dgm:pt>
    <dgm:pt modelId="{77858641-E788-4051-ABD0-1EF9D43949DE}" type="pres">
      <dgm:prSet presAssocID="{DB5A327B-6F0C-49E4-AF63-2767DBBE4E0A}" presName="node" presStyleLbl="node1" presStyleIdx="0" presStyleCnt="3">
        <dgm:presLayoutVars>
          <dgm:bulletEnabled val="1"/>
        </dgm:presLayoutVars>
      </dgm:prSet>
      <dgm:spPr/>
    </dgm:pt>
    <dgm:pt modelId="{DE2902AC-67E3-4D49-A54B-E53439FDA05C}" type="pres">
      <dgm:prSet presAssocID="{D1245F6C-C8AE-453B-8850-935453AA18C9}" presName="sibTrans" presStyleLbl="sibTrans2D1" presStyleIdx="0" presStyleCnt="2"/>
      <dgm:spPr/>
    </dgm:pt>
    <dgm:pt modelId="{5FA05F70-8E38-4580-8941-E05804F35F63}" type="pres">
      <dgm:prSet presAssocID="{D1245F6C-C8AE-453B-8850-935453AA18C9}" presName="connectorText" presStyleLbl="sibTrans2D1" presStyleIdx="0" presStyleCnt="2"/>
      <dgm:spPr/>
    </dgm:pt>
    <dgm:pt modelId="{A0F60BEE-59BF-4E1A-9A22-FC2E75FB0F14}" type="pres">
      <dgm:prSet presAssocID="{6304F74B-D09A-4478-A63F-DB6F1E215B02}" presName="node" presStyleLbl="node1" presStyleIdx="1" presStyleCnt="3">
        <dgm:presLayoutVars>
          <dgm:bulletEnabled val="1"/>
        </dgm:presLayoutVars>
      </dgm:prSet>
      <dgm:spPr/>
    </dgm:pt>
    <dgm:pt modelId="{5E308AF8-1C36-4FAF-B197-BF31548F0E34}" type="pres">
      <dgm:prSet presAssocID="{715E12D3-9926-4CB0-8CE1-7AF775FF43B5}" presName="sibTrans" presStyleLbl="sibTrans2D1" presStyleIdx="1" presStyleCnt="2"/>
      <dgm:spPr/>
    </dgm:pt>
    <dgm:pt modelId="{A5EAEECE-D065-4FEF-A77E-8269EED55385}" type="pres">
      <dgm:prSet presAssocID="{715E12D3-9926-4CB0-8CE1-7AF775FF43B5}" presName="connectorText" presStyleLbl="sibTrans2D1" presStyleIdx="1" presStyleCnt="2"/>
      <dgm:spPr/>
    </dgm:pt>
    <dgm:pt modelId="{D78561F6-7FA9-458D-AE73-A77E44647E2E}" type="pres">
      <dgm:prSet presAssocID="{ED803053-09AC-4673-9C48-F50206D48967}" presName="node" presStyleLbl="node1" presStyleIdx="2" presStyleCnt="3">
        <dgm:presLayoutVars>
          <dgm:bulletEnabled val="1"/>
        </dgm:presLayoutVars>
      </dgm:prSet>
      <dgm:spPr/>
    </dgm:pt>
  </dgm:ptLst>
  <dgm:cxnLst>
    <dgm:cxn modelId="{EB23CF08-ED93-47CD-BDBA-AED47508B2F6}" srcId="{9232C75D-DEEC-44E0-949F-DDB5A4E7F556}" destId="{ED803053-09AC-4673-9C48-F50206D48967}" srcOrd="2" destOrd="0" parTransId="{DD1B2922-0EB7-4AA2-80FB-65C3FBB8153F}" sibTransId="{432D1EFD-BEE2-41B8-A908-2056F09D5CF6}"/>
    <dgm:cxn modelId="{1FCAD62E-336F-447A-84EF-8CC2FA0EAE40}" type="presOf" srcId="{715E12D3-9926-4CB0-8CE1-7AF775FF43B5}" destId="{A5EAEECE-D065-4FEF-A77E-8269EED55385}" srcOrd="1" destOrd="0" presId="urn:microsoft.com/office/officeart/2005/8/layout/process2"/>
    <dgm:cxn modelId="{3E43AE4A-1264-4329-BDF9-D1F2E7A2FDA3}" type="presOf" srcId="{715E12D3-9926-4CB0-8CE1-7AF775FF43B5}" destId="{5E308AF8-1C36-4FAF-B197-BF31548F0E34}" srcOrd="0" destOrd="0" presId="urn:microsoft.com/office/officeart/2005/8/layout/process2"/>
    <dgm:cxn modelId="{4829D88D-3073-4AD4-8F69-6B07B3E3D47F}" type="presOf" srcId="{9232C75D-DEEC-44E0-949F-DDB5A4E7F556}" destId="{CF5FFF5B-8558-4D1C-87FF-D76098551814}" srcOrd="0" destOrd="0" presId="urn:microsoft.com/office/officeart/2005/8/layout/process2"/>
    <dgm:cxn modelId="{20CA86A6-D93F-4C9F-8ED3-DCD55015FAC6}" srcId="{9232C75D-DEEC-44E0-949F-DDB5A4E7F556}" destId="{DB5A327B-6F0C-49E4-AF63-2767DBBE4E0A}" srcOrd="0" destOrd="0" parTransId="{D7F31366-83BA-4344-AFA0-3233ADCD0FB9}" sibTransId="{D1245F6C-C8AE-453B-8850-935453AA18C9}"/>
    <dgm:cxn modelId="{4E13CEAC-C083-45D8-B299-ED97A9B64D3A}" type="presOf" srcId="{D1245F6C-C8AE-453B-8850-935453AA18C9}" destId="{5FA05F70-8E38-4580-8941-E05804F35F63}" srcOrd="1" destOrd="0" presId="urn:microsoft.com/office/officeart/2005/8/layout/process2"/>
    <dgm:cxn modelId="{793D99AD-DBBC-407B-93C0-6199F07730FD}" type="presOf" srcId="{ED803053-09AC-4673-9C48-F50206D48967}" destId="{D78561F6-7FA9-458D-AE73-A77E44647E2E}" srcOrd="0" destOrd="0" presId="urn:microsoft.com/office/officeart/2005/8/layout/process2"/>
    <dgm:cxn modelId="{BD1C35B5-529A-42DF-BAE2-F85E7813754C}" type="presOf" srcId="{6304F74B-D09A-4478-A63F-DB6F1E215B02}" destId="{A0F60BEE-59BF-4E1A-9A22-FC2E75FB0F14}" srcOrd="0" destOrd="0" presId="urn:microsoft.com/office/officeart/2005/8/layout/process2"/>
    <dgm:cxn modelId="{818C58CE-7A16-40B5-8435-0CB51491C9F5}" type="presOf" srcId="{D1245F6C-C8AE-453B-8850-935453AA18C9}" destId="{DE2902AC-67E3-4D49-A54B-E53439FDA05C}" srcOrd="0" destOrd="0" presId="urn:microsoft.com/office/officeart/2005/8/layout/process2"/>
    <dgm:cxn modelId="{0DEA90EF-FED9-4A77-B3C0-ACC42696AEE6}" type="presOf" srcId="{DB5A327B-6F0C-49E4-AF63-2767DBBE4E0A}" destId="{77858641-E788-4051-ABD0-1EF9D43949DE}" srcOrd="0" destOrd="0" presId="urn:microsoft.com/office/officeart/2005/8/layout/process2"/>
    <dgm:cxn modelId="{E937D7F8-DC0C-4097-AEF3-45C6E40E2894}" srcId="{9232C75D-DEEC-44E0-949F-DDB5A4E7F556}" destId="{6304F74B-D09A-4478-A63F-DB6F1E215B02}" srcOrd="1" destOrd="0" parTransId="{E223A161-CBF6-4DBF-A973-9E490EF9C504}" sibTransId="{715E12D3-9926-4CB0-8CE1-7AF775FF43B5}"/>
    <dgm:cxn modelId="{B77A6AC9-A284-4EA2-B656-E2121980F1CC}" type="presParOf" srcId="{CF5FFF5B-8558-4D1C-87FF-D76098551814}" destId="{77858641-E788-4051-ABD0-1EF9D43949DE}" srcOrd="0" destOrd="0" presId="urn:microsoft.com/office/officeart/2005/8/layout/process2"/>
    <dgm:cxn modelId="{75DE32A1-A879-450C-9D40-21586571203D}" type="presParOf" srcId="{CF5FFF5B-8558-4D1C-87FF-D76098551814}" destId="{DE2902AC-67E3-4D49-A54B-E53439FDA05C}" srcOrd="1" destOrd="0" presId="urn:microsoft.com/office/officeart/2005/8/layout/process2"/>
    <dgm:cxn modelId="{17CCD1E1-C7B6-4E05-9216-C6A8ADC49C2D}" type="presParOf" srcId="{DE2902AC-67E3-4D49-A54B-E53439FDA05C}" destId="{5FA05F70-8E38-4580-8941-E05804F35F63}" srcOrd="0" destOrd="0" presId="urn:microsoft.com/office/officeart/2005/8/layout/process2"/>
    <dgm:cxn modelId="{A235C3B8-7956-41FC-8DD9-77C4BC7BE4D4}" type="presParOf" srcId="{CF5FFF5B-8558-4D1C-87FF-D76098551814}" destId="{A0F60BEE-59BF-4E1A-9A22-FC2E75FB0F14}" srcOrd="2" destOrd="0" presId="urn:microsoft.com/office/officeart/2005/8/layout/process2"/>
    <dgm:cxn modelId="{D542CBC5-089B-4437-9294-B2BD2E0EF5C9}" type="presParOf" srcId="{CF5FFF5B-8558-4D1C-87FF-D76098551814}" destId="{5E308AF8-1C36-4FAF-B197-BF31548F0E34}" srcOrd="3" destOrd="0" presId="urn:microsoft.com/office/officeart/2005/8/layout/process2"/>
    <dgm:cxn modelId="{C0DC1F2A-5A63-4862-8101-3C001AB038D1}" type="presParOf" srcId="{5E308AF8-1C36-4FAF-B197-BF31548F0E34}" destId="{A5EAEECE-D065-4FEF-A77E-8269EED55385}" srcOrd="0" destOrd="0" presId="urn:microsoft.com/office/officeart/2005/8/layout/process2"/>
    <dgm:cxn modelId="{31BC78A0-9176-4132-9AE4-373B866065C6}" type="presParOf" srcId="{CF5FFF5B-8558-4D1C-87FF-D76098551814}" destId="{D78561F6-7FA9-458D-AE73-A77E44647E2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58641-E788-4051-ABD0-1EF9D43949DE}">
      <dsp:nvSpPr>
        <dsp:cNvPr id="0" name=""/>
        <dsp:cNvSpPr/>
      </dsp:nvSpPr>
      <dsp:spPr>
        <a:xfrm>
          <a:off x="161539" y="0"/>
          <a:ext cx="2164967" cy="120275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データの準備</a:t>
          </a:r>
        </a:p>
      </dsp:txBody>
      <dsp:txXfrm>
        <a:off x="196767" y="35228"/>
        <a:ext cx="2094511" cy="1132303"/>
      </dsp:txXfrm>
    </dsp:sp>
    <dsp:sp modelId="{DE2902AC-67E3-4D49-A54B-E53439FDA05C}">
      <dsp:nvSpPr>
        <dsp:cNvPr id="0" name=""/>
        <dsp:cNvSpPr/>
      </dsp:nvSpPr>
      <dsp:spPr>
        <a:xfrm rot="5400000">
          <a:off x="1018505" y="1232828"/>
          <a:ext cx="451034" cy="54124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dsp:txBody>
      <dsp:txXfrm rot="-5400000">
        <a:off x="1081650" y="1277931"/>
        <a:ext cx="324745" cy="315724"/>
      </dsp:txXfrm>
    </dsp:sp>
    <dsp:sp modelId="{A0F60BEE-59BF-4E1A-9A22-FC2E75FB0F14}">
      <dsp:nvSpPr>
        <dsp:cNvPr id="0" name=""/>
        <dsp:cNvSpPr/>
      </dsp:nvSpPr>
      <dsp:spPr>
        <a:xfrm>
          <a:off x="161539" y="1804139"/>
          <a:ext cx="2164967" cy="120275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学習</a:t>
          </a:r>
        </a:p>
      </dsp:txBody>
      <dsp:txXfrm>
        <a:off x="196767" y="1839367"/>
        <a:ext cx="2094511" cy="1132303"/>
      </dsp:txXfrm>
    </dsp:sp>
    <dsp:sp modelId="{5E308AF8-1C36-4FAF-B197-BF31548F0E34}">
      <dsp:nvSpPr>
        <dsp:cNvPr id="0" name=""/>
        <dsp:cNvSpPr/>
      </dsp:nvSpPr>
      <dsp:spPr>
        <a:xfrm rot="5400000">
          <a:off x="1018505" y="3036967"/>
          <a:ext cx="451034" cy="54124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dsp:txBody>
      <dsp:txXfrm rot="-5400000">
        <a:off x="1081650" y="3082070"/>
        <a:ext cx="324745" cy="315724"/>
      </dsp:txXfrm>
    </dsp:sp>
    <dsp:sp modelId="{D78561F6-7FA9-458D-AE73-A77E44647E2E}">
      <dsp:nvSpPr>
        <dsp:cNvPr id="0" name=""/>
        <dsp:cNvSpPr/>
      </dsp:nvSpPr>
      <dsp:spPr>
        <a:xfrm>
          <a:off x="161539" y="3608278"/>
          <a:ext cx="2164967" cy="120275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検証／適用</a:t>
          </a:r>
        </a:p>
      </dsp:txBody>
      <dsp:txXfrm>
        <a:off x="196767" y="3643506"/>
        <a:ext cx="2094511" cy="11323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1"/>
            <a:ext cx="2949786" cy="498693"/>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40" y="1"/>
            <a:ext cx="2949786" cy="498693"/>
          </a:xfrm>
          <a:prstGeom prst="rect">
            <a:avLst/>
          </a:prstGeom>
        </p:spPr>
        <p:txBody>
          <a:bodyPr vert="horz" lIns="88313" tIns="44156" rIns="88313" bIns="44156" rtlCol="0"/>
          <a:lstStyle>
            <a:lvl1pPr algn="r">
              <a:defRPr sz="1200"/>
            </a:lvl1pPr>
          </a:lstStyle>
          <a:p>
            <a:fld id="{424E9CE9-D1EF-4858-A1E0-968B445726BE}" type="datetimeFigureOut">
              <a:rPr kumimoji="1" lang="ja-JP" altLang="en-US" smtClean="0"/>
              <a:t>2017/12/20</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3"/>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440647"/>
            <a:ext cx="2949786" cy="498692"/>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40" y="9440647"/>
            <a:ext cx="2949786" cy="498692"/>
          </a:xfrm>
          <a:prstGeom prst="rect">
            <a:avLst/>
          </a:prstGeom>
        </p:spPr>
        <p:txBody>
          <a:bodyPr vert="horz" lIns="88313" tIns="44156" rIns="88313" bIns="44156" rtlCol="0" anchor="b"/>
          <a:lstStyle>
            <a:lvl1pPr algn="r">
              <a:defRPr sz="1200"/>
            </a:lvl1pPr>
          </a:lstStyle>
          <a:p>
            <a:fld id="{0C71163E-95F9-4C8E-AEA0-2B6689AD63F5}" type="slidenum">
              <a:rPr kumimoji="1" lang="ja-JP" altLang="en-US" smtClean="0"/>
              <a:t>‹#›</a:t>
            </a:fld>
            <a:endParaRPr kumimoji="1" lang="ja-JP" altLang="en-US"/>
          </a:p>
        </p:txBody>
      </p:sp>
    </p:spTree>
    <p:extLst>
      <p:ext uri="{BB962C8B-B14F-4D97-AF65-F5344CB8AC3E}">
        <p14:creationId xmlns:p14="http://schemas.microsoft.com/office/powerpoint/2010/main" val="32054786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1" i="0" kern="1200" dirty="0">
                <a:solidFill>
                  <a:schemeClr val="tx1"/>
                </a:solidFill>
                <a:effectLst/>
                <a:latin typeface="+mn-lt"/>
                <a:ea typeface="+mn-ea"/>
                <a:cs typeface="+mn-cs"/>
              </a:rPr>
              <a:t>Elastic IP: 13.230.91.163</a:t>
            </a:r>
          </a:p>
          <a:p>
            <a:r>
              <a:rPr kumimoji="1" lang="en-US" altLang="ja-JP" dirty="0"/>
              <a:t>http://13.230.91.163:8888</a:t>
            </a:r>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30</a:t>
            </a:fld>
            <a:endParaRPr kumimoji="1" lang="ja-JP" altLang="en-US"/>
          </a:p>
        </p:txBody>
      </p:sp>
    </p:spTree>
    <p:extLst>
      <p:ext uri="{BB962C8B-B14F-4D97-AF65-F5344CB8AC3E}">
        <p14:creationId xmlns:p14="http://schemas.microsoft.com/office/powerpoint/2010/main" val="256944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31</a:t>
            </a:fld>
            <a:endParaRPr kumimoji="1" lang="ja-JP" altLang="en-US"/>
          </a:p>
        </p:txBody>
      </p:sp>
    </p:spTree>
    <p:extLst>
      <p:ext uri="{BB962C8B-B14F-4D97-AF65-F5344CB8AC3E}">
        <p14:creationId xmlns:p14="http://schemas.microsoft.com/office/powerpoint/2010/main" val="236466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34</a:t>
            </a:fld>
            <a:endParaRPr kumimoji="1" lang="ja-JP" altLang="en-US"/>
          </a:p>
        </p:txBody>
      </p:sp>
    </p:spTree>
    <p:extLst>
      <p:ext uri="{BB962C8B-B14F-4D97-AF65-F5344CB8AC3E}">
        <p14:creationId xmlns:p14="http://schemas.microsoft.com/office/powerpoint/2010/main" val="286057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b="0"/>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lvl1pPr>
              <a:defRPr b="0"/>
            </a:lvl1pPr>
          </a:lstStyle>
          <a:p>
            <a:fld id="{2DD1F2AC-FC1D-4CE1-84E0-E98DC7770AAB}" type="datetime1">
              <a:rPr lang="ja-JP" altLang="en-US" smtClean="0"/>
              <a:t>2017/12/20</a:t>
            </a:fld>
            <a:endParaRPr lang="ja-JP" altLang="en-US"/>
          </a:p>
        </p:txBody>
      </p:sp>
      <p:sp>
        <p:nvSpPr>
          <p:cNvPr id="5" name="フッター プレースホルダー 4"/>
          <p:cNvSpPr>
            <a:spLocks noGrp="1"/>
          </p:cNvSpPr>
          <p:nvPr>
            <p:ph type="ftr" sz="quarter" idx="11"/>
          </p:nvPr>
        </p:nvSpPr>
        <p:spPr/>
        <p:txBody>
          <a:bodyPr/>
          <a:lstStyle>
            <a:lvl1pPr>
              <a:defRPr b="0"/>
            </a:lvl1pPr>
          </a:lstStyle>
          <a:p>
            <a:endParaRPr lang="ja-JP" altLang="en-US"/>
          </a:p>
        </p:txBody>
      </p:sp>
      <p:sp>
        <p:nvSpPr>
          <p:cNvPr id="6" name="スライド番号プレースホルダー 5"/>
          <p:cNvSpPr>
            <a:spLocks noGrp="1"/>
          </p:cNvSpPr>
          <p:nvPr>
            <p:ph type="sldNum" sz="quarter" idx="12"/>
          </p:nvPr>
        </p:nvSpPr>
        <p:spPr/>
        <p:txBody>
          <a:bodyPr/>
          <a:lstStyle>
            <a:lvl1pPr>
              <a:defRPr b="0"/>
            </a:lvl1pPr>
          </a:lstStyle>
          <a:p>
            <a:fld id="{8AEBDCA3-918C-4541-BF84-4F93CF1796EA}" type="slidenum">
              <a:rPr lang="ja-JP" altLang="en-US" smtClean="0"/>
              <a:pPr/>
              <a:t>‹#›</a:t>
            </a:fld>
            <a:endParaRPr lang="ja-JP" altLang="en-US"/>
          </a:p>
        </p:txBody>
      </p:sp>
    </p:spTree>
    <p:extLst>
      <p:ext uri="{BB962C8B-B14F-4D97-AF65-F5344CB8AC3E}">
        <p14:creationId xmlns:p14="http://schemas.microsoft.com/office/powerpoint/2010/main" val="345105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4EAC0C6-B966-4D9B-8311-7F321F837FBE}" type="datetime1">
              <a:rPr kumimoji="1" lang="ja-JP" altLang="en-US" smtClean="0"/>
              <a:t>2017/12/20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406184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DA16755-884C-4B1B-8E0D-5A98395AA44D}" type="datetime1">
              <a:rPr kumimoji="1" lang="ja-JP" altLang="en-US" smtClean="0"/>
              <a:t>2017/12/20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99534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CB047400-4BA0-4546-8E72-F73116D0D39D}" type="datetime1">
              <a:rPr kumimoji="1" lang="ja-JP" altLang="en-US" smtClean="0"/>
              <a:t>2017/12/20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166617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8C30C3E-F4AE-4C00-BBC7-D76A7A311301}" type="datetime1">
              <a:rPr kumimoji="1" lang="ja-JP" altLang="en-US" smtClean="0"/>
              <a:t>2017/12/20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285955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2C198E4-E96A-481B-B656-2F739A539F02}" type="datetime1">
              <a:rPr kumimoji="1" lang="ja-JP" altLang="en-US" smtClean="0"/>
              <a:t>2017/12/20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24839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638B6D2A-8521-4619-8E58-21CA02F6E38F}" type="datetime1">
              <a:rPr kumimoji="1" lang="ja-JP" altLang="en-US" smtClean="0"/>
              <a:t>2017/12/20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171538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5CE1D26-6D7B-4FC2-AFD2-FB1AF0BDE885}" type="datetime1">
              <a:rPr kumimoji="1" lang="ja-JP" altLang="en-US" smtClean="0"/>
              <a:t>2017/12/20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64985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87E2E64-E1F6-49BA-9C32-0E7ACDA3ECC1}" type="datetime1">
              <a:rPr kumimoji="1" lang="ja-JP" altLang="en-US" smtClean="0"/>
              <a:t>2017/12/20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37541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784AD7B-F583-4A1B-9786-B8CBE9C8D928}" type="datetime1">
              <a:rPr kumimoji="1" lang="ja-JP" altLang="en-US" smtClean="0"/>
              <a:t>2017/12/20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419319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9C52D52-AF96-4424-84A4-229912061C51}" type="datetime1">
              <a:rPr kumimoji="1" lang="ja-JP" altLang="en-US" smtClean="0"/>
              <a:t>2017/12/20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789474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a:solidFill>
                  <a:schemeClr val="tx1">
                    <a:tint val="75000"/>
                  </a:schemeClr>
                </a:solidFill>
              </a:defRPr>
            </a:lvl1pPr>
          </a:lstStyle>
          <a:p>
            <a:fld id="{5C5547A1-AC82-49AF-8B77-4DBAC56F523E}" type="datetime1">
              <a:rPr lang="ja-JP" altLang="en-US" smtClean="0"/>
              <a:t>2017/12/20</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a:solidFill>
                  <a:schemeClr val="tx1">
                    <a:tint val="75000"/>
                  </a:schemeClr>
                </a:solidFill>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a:solidFill>
                  <a:schemeClr val="tx1">
                    <a:tint val="75000"/>
                  </a:schemeClr>
                </a:solidFill>
              </a:defRPr>
            </a:lvl1pPr>
          </a:lstStyle>
          <a:p>
            <a:fld id="{8AEBDCA3-918C-4541-BF84-4F93CF1796EA}" type="slidenum">
              <a:rPr lang="ja-JP" altLang="en-US" smtClean="0"/>
              <a:pPr/>
              <a:t>‹#›</a:t>
            </a:fld>
            <a:endParaRPr lang="ja-JP" altLang="en-US"/>
          </a:p>
        </p:txBody>
      </p:sp>
    </p:spTree>
    <p:extLst>
      <p:ext uri="{BB962C8B-B14F-4D97-AF65-F5344CB8AC3E}">
        <p14:creationId xmlns:p14="http://schemas.microsoft.com/office/powerpoint/2010/main" val="1435000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5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2.png"/><Relationship Id="rId5" Type="http://schemas.openxmlformats.org/officeDocument/2006/relationships/image" Target="../media/image231.png"/></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7.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5.wdp"/></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1.png"/></Relationships>
</file>

<file path=ppt/slides/_rels/slide3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9.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90.png"/><Relationship Id="rId7" Type="http://schemas.openxmlformats.org/officeDocument/2006/relationships/image" Target="../media/image341.png"/><Relationship Id="rId2"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1.xml"/><Relationship Id="rId7" Type="http://schemas.openxmlformats.org/officeDocument/2006/relationships/image" Target="../media/image45.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jpe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F33D226-09A1-498B-B016-E195D91F736F}"/>
              </a:ext>
            </a:extLst>
          </p:cNvPr>
          <p:cNvPicPr>
            <a:picLocks noChangeAspect="1"/>
          </p:cNvPicPr>
          <p:nvPr/>
        </p:nvPicPr>
        <p:blipFill>
          <a:blip r:embed="rId2"/>
          <a:stretch>
            <a:fillRect/>
          </a:stretch>
        </p:blipFill>
        <p:spPr>
          <a:xfrm>
            <a:off x="0" y="12783"/>
            <a:ext cx="12192000" cy="6845300"/>
          </a:xfrm>
          <a:prstGeom prst="rect">
            <a:avLst/>
          </a:prstGeom>
        </p:spPr>
      </p:pic>
      <p:sp>
        <p:nvSpPr>
          <p:cNvPr id="2" name="タイトル 1"/>
          <p:cNvSpPr>
            <a:spLocks noGrp="1"/>
          </p:cNvSpPr>
          <p:nvPr>
            <p:ph type="ctrTitle"/>
          </p:nvPr>
        </p:nvSpPr>
        <p:spPr>
          <a:xfrm>
            <a:off x="390659" y="1280161"/>
            <a:ext cx="11393509" cy="1739496"/>
          </a:xfrm>
          <a:solidFill>
            <a:srgbClr val="FFFFFF">
              <a:alpha val="89804"/>
            </a:srgbClr>
          </a:solidFill>
        </p:spPr>
        <p:txBody>
          <a:bodyPr>
            <a:noAutofit/>
          </a:bodyPr>
          <a:lstStyle/>
          <a:p>
            <a:pPr algn="l"/>
            <a:r>
              <a:rPr lang="en-US" altLang="ja-JP" sz="3600" dirty="0"/>
              <a:t>【</a:t>
            </a:r>
            <a:r>
              <a:rPr lang="ja-JP" altLang="en-US" sz="3600" dirty="0"/>
              <a:t>セク</a:t>
            </a:r>
            <a:r>
              <a:rPr lang="en-US" altLang="ja-JP" sz="3600" dirty="0"/>
              <a:t>G</a:t>
            </a:r>
            <a:r>
              <a:rPr lang="ja-JP" altLang="en-US" sz="3600" dirty="0"/>
              <a:t>企画</a:t>
            </a:r>
            <a:r>
              <a:rPr lang="en-US" altLang="ja-JP" sz="3600" dirty="0"/>
              <a:t>】</a:t>
            </a:r>
            <a:br>
              <a:rPr lang="en-US" altLang="ja-JP" sz="3600" dirty="0"/>
            </a:br>
            <a:r>
              <a:rPr lang="ja-JP" altLang="en-US" sz="3600" dirty="0"/>
              <a:t>　</a:t>
            </a:r>
            <a:r>
              <a:rPr lang="en-US" altLang="ja-JP" sz="3600" dirty="0"/>
              <a:t>Python</a:t>
            </a:r>
            <a:r>
              <a:rPr lang="ja-JP" altLang="en-US" sz="3600" dirty="0"/>
              <a:t>プログラミング</a:t>
            </a:r>
            <a:br>
              <a:rPr lang="en-US" altLang="ja-JP" sz="3600" dirty="0"/>
            </a:br>
            <a:r>
              <a:rPr lang="ja-JP" altLang="en-US" sz="3600" dirty="0"/>
              <a:t>　</a:t>
            </a:r>
            <a:r>
              <a:rPr lang="en-US" altLang="ja-JP" sz="3600" dirty="0"/>
              <a:t>(</a:t>
            </a:r>
            <a:r>
              <a:rPr lang="ja-JP" altLang="en-US" sz="3600" dirty="0"/>
              <a:t>人工知能</a:t>
            </a:r>
            <a:r>
              <a:rPr lang="en-US" altLang="ja-JP" sz="3600" dirty="0"/>
              <a:t>/</a:t>
            </a:r>
            <a:r>
              <a:rPr lang="ja-JP" altLang="en-US" sz="3600" dirty="0"/>
              <a:t>ディープラーニングのプログラミング</a:t>
            </a:r>
            <a:r>
              <a:rPr lang="en-US" altLang="ja-JP" sz="3600" dirty="0"/>
              <a:t>)</a:t>
            </a:r>
            <a:endParaRPr kumimoji="1" lang="ja-JP" altLang="en-US" sz="1200" dirty="0"/>
          </a:p>
        </p:txBody>
      </p:sp>
      <p:sp>
        <p:nvSpPr>
          <p:cNvPr id="3" name="サブタイトル 2"/>
          <p:cNvSpPr>
            <a:spLocks noGrp="1"/>
          </p:cNvSpPr>
          <p:nvPr>
            <p:ph type="subTitle" idx="1"/>
          </p:nvPr>
        </p:nvSpPr>
        <p:spPr>
          <a:xfrm>
            <a:off x="390659" y="4229248"/>
            <a:ext cx="9144000" cy="917510"/>
          </a:xfrm>
          <a:solidFill>
            <a:srgbClr val="FFFFFF">
              <a:alpha val="89804"/>
            </a:srgbClr>
          </a:solidFill>
        </p:spPr>
        <p:txBody>
          <a:bodyPr>
            <a:normAutofit/>
          </a:bodyPr>
          <a:lstStyle/>
          <a:p>
            <a:pPr algn="l"/>
            <a:r>
              <a:rPr kumimoji="1" lang="en-US" altLang="ja-JP" dirty="0"/>
              <a:t>2017</a:t>
            </a:r>
            <a:r>
              <a:rPr kumimoji="1" lang="ja-JP" altLang="en-US" dirty="0"/>
              <a:t>年</a:t>
            </a:r>
            <a:r>
              <a:rPr kumimoji="1" lang="en-US" altLang="ja-JP" dirty="0"/>
              <a:t>12</a:t>
            </a:r>
            <a:r>
              <a:rPr kumimoji="1" lang="ja-JP" altLang="en-US" dirty="0"/>
              <a:t>月</a:t>
            </a:r>
            <a:r>
              <a:rPr lang="en-US" altLang="ja-JP" dirty="0"/>
              <a:t>29</a:t>
            </a:r>
            <a:r>
              <a:rPr kumimoji="1" lang="ja-JP" altLang="en-US" dirty="0"/>
              <a:t>日</a:t>
            </a:r>
            <a:endParaRPr lang="en-US" altLang="ja-JP" dirty="0"/>
          </a:p>
          <a:p>
            <a:pPr algn="l"/>
            <a:r>
              <a:rPr kumimoji="1" lang="ja-JP" altLang="en-US" dirty="0"/>
              <a:t>名古屋校 </a:t>
            </a:r>
            <a:r>
              <a:rPr kumimoji="1" lang="en-US" altLang="ja-JP" dirty="0"/>
              <a:t>2011</a:t>
            </a:r>
            <a:r>
              <a:rPr kumimoji="1" lang="ja-JP" altLang="en-US" dirty="0"/>
              <a:t>期 越智 由浩</a:t>
            </a:r>
          </a:p>
        </p:txBody>
      </p:sp>
      <p:sp>
        <p:nvSpPr>
          <p:cNvPr id="4" name="スライド番号プレースホルダー 3"/>
          <p:cNvSpPr>
            <a:spLocks noGrp="1"/>
          </p:cNvSpPr>
          <p:nvPr>
            <p:ph type="sldNum" sz="quarter" idx="12"/>
          </p:nvPr>
        </p:nvSpPr>
        <p:spPr/>
        <p:txBody>
          <a:bodyPr/>
          <a:lstStyle/>
          <a:p>
            <a:fld id="{8AEBDCA3-918C-4541-BF84-4F93CF1796EA}" type="slidenum">
              <a:rPr lang="ja-JP" altLang="en-US" smtClean="0"/>
              <a:pPr/>
              <a:t>1</a:t>
            </a:fld>
            <a:endParaRPr lang="ja-JP" altLang="en-US"/>
          </a:p>
        </p:txBody>
      </p:sp>
    </p:spTree>
    <p:extLst>
      <p:ext uri="{BB962C8B-B14F-4D97-AF65-F5344CB8AC3E}">
        <p14:creationId xmlns:p14="http://schemas.microsoft.com/office/powerpoint/2010/main" val="879838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楕円 4"/>
          <p:cNvSpPr/>
          <p:nvPr/>
        </p:nvSpPr>
        <p:spPr>
          <a:xfrm>
            <a:off x="283647" y="1735217"/>
            <a:ext cx="3779197" cy="47591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966988" y="317309"/>
            <a:ext cx="10515600" cy="1325563"/>
          </a:xfrm>
        </p:spPr>
        <p:txBody>
          <a:bodyPr/>
          <a:lstStyle/>
          <a:p>
            <a:r>
              <a:rPr lang="ja-JP" altLang="en-US" dirty="0"/>
              <a:t>まず、言葉の整理</a:t>
            </a:r>
            <a:endParaRPr kumimoji="1" lang="ja-JP" altLang="en-US" dirty="0"/>
          </a:p>
        </p:txBody>
      </p:sp>
      <p:cxnSp>
        <p:nvCxnSpPr>
          <p:cNvPr id="7" name="直線コネクタ 6"/>
          <p:cNvCxnSpPr>
            <a:cxnSpLocks/>
            <a:stCxn id="10" idx="1"/>
          </p:cNvCxnSpPr>
          <p:nvPr/>
        </p:nvCxnSpPr>
        <p:spPr>
          <a:xfrm flipH="1">
            <a:off x="2795155" y="2109114"/>
            <a:ext cx="1447364" cy="499004"/>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42519" y="1847504"/>
            <a:ext cx="1620957"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人工知能</a:t>
            </a:r>
          </a:p>
        </p:txBody>
      </p:sp>
      <p:sp>
        <p:nvSpPr>
          <p:cNvPr id="12" name="正方形/長方形 11"/>
          <p:cNvSpPr/>
          <p:nvPr/>
        </p:nvSpPr>
        <p:spPr>
          <a:xfrm>
            <a:off x="4651696" y="2608118"/>
            <a:ext cx="7366119" cy="830997"/>
          </a:xfrm>
          <a:prstGeom prst="rect">
            <a:avLst/>
          </a:prstGeom>
        </p:spPr>
        <p:txBody>
          <a:bodyPr wrap="none">
            <a:spAutoFit/>
          </a:bodyPr>
          <a:lstStyle/>
          <a:p>
            <a:r>
              <a:rPr lang="ja-JP" altLang="en-US" sz="2400" dirty="0"/>
              <a:t>「お、こいつ賢いな</a:t>
            </a:r>
            <a:r>
              <a:rPr lang="en-US" altLang="ja-JP" sz="2400" dirty="0"/>
              <a:t>!</a:t>
            </a:r>
            <a:r>
              <a:rPr lang="ja-JP" altLang="en-US" sz="2400" dirty="0"/>
              <a:t>」と思わせるもの、ふるまい。</a:t>
            </a:r>
            <a:endParaRPr lang="en-US" altLang="ja-JP" sz="2400" dirty="0"/>
          </a:p>
          <a:p>
            <a:r>
              <a:rPr lang="ja-JP" altLang="en-US" sz="2400" dirty="0"/>
              <a:t>またそれを探求する学問領域。</a:t>
            </a:r>
          </a:p>
        </p:txBody>
      </p:sp>
      <p:pic>
        <p:nvPicPr>
          <p:cNvPr id="3" name="図 2">
            <a:extLst>
              <a:ext uri="{FF2B5EF4-FFF2-40B4-BE49-F238E27FC236}">
                <a16:creationId xmlns:a16="http://schemas.microsoft.com/office/drawing/2014/main" id="{D1D24234-AC5C-4DF3-9DAD-95A31AF003DF}"/>
              </a:ext>
            </a:extLst>
          </p:cNvPr>
          <p:cNvPicPr>
            <a:picLocks noChangeAspect="1"/>
          </p:cNvPicPr>
          <p:nvPr/>
        </p:nvPicPr>
        <p:blipFill>
          <a:blip r:embed="rId2"/>
          <a:stretch>
            <a:fillRect/>
          </a:stretch>
        </p:blipFill>
        <p:spPr>
          <a:xfrm>
            <a:off x="851837" y="3257517"/>
            <a:ext cx="2667000" cy="1714500"/>
          </a:xfrm>
          <a:prstGeom prst="rect">
            <a:avLst/>
          </a:prstGeom>
        </p:spPr>
      </p:pic>
      <p:sp>
        <p:nvSpPr>
          <p:cNvPr id="9" name="スライド番号プレースホルダー 2">
            <a:extLst>
              <a:ext uri="{FF2B5EF4-FFF2-40B4-BE49-F238E27FC236}">
                <a16:creationId xmlns:a16="http://schemas.microsoft.com/office/drawing/2014/main" id="{ACF11FF2-EE78-44AC-972C-6F01DA81F8E0}"/>
              </a:ext>
            </a:extLst>
          </p:cNvPr>
          <p:cNvSpPr>
            <a:spLocks noGrp="1"/>
          </p:cNvSpPr>
          <p:nvPr>
            <p:ph type="sldNum" sz="quarter" idx="12"/>
          </p:nvPr>
        </p:nvSpPr>
        <p:spPr>
          <a:xfrm>
            <a:off x="8610600" y="6356350"/>
            <a:ext cx="2743200" cy="365125"/>
          </a:xfrm>
        </p:spPr>
        <p:txBody>
          <a:bodyPr/>
          <a:lstStyle/>
          <a:p>
            <a:fld id="{8AEBDCA3-918C-4541-BF84-4F93CF1796EA}" type="slidenum">
              <a:rPr lang="ja-JP" altLang="en-US" smtClean="0"/>
              <a:pPr/>
              <a:t>10</a:t>
            </a:fld>
            <a:endParaRPr lang="ja-JP" altLang="en-US" dirty="0"/>
          </a:p>
        </p:txBody>
      </p:sp>
    </p:spTree>
    <p:extLst>
      <p:ext uri="{BB962C8B-B14F-4D97-AF65-F5344CB8AC3E}">
        <p14:creationId xmlns:p14="http://schemas.microsoft.com/office/powerpoint/2010/main" val="3022086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楕円 4"/>
          <p:cNvSpPr/>
          <p:nvPr/>
        </p:nvSpPr>
        <p:spPr>
          <a:xfrm>
            <a:off x="283647" y="1735217"/>
            <a:ext cx="3779197" cy="47591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966988" y="317309"/>
            <a:ext cx="10515600" cy="1325563"/>
          </a:xfrm>
        </p:spPr>
        <p:txBody>
          <a:bodyPr/>
          <a:lstStyle/>
          <a:p>
            <a:r>
              <a:rPr lang="ja-JP" altLang="en-US" dirty="0"/>
              <a:t>まず、言葉の整理</a:t>
            </a:r>
            <a:endParaRPr kumimoji="1" lang="ja-JP" altLang="en-US" dirty="0"/>
          </a:p>
        </p:txBody>
      </p:sp>
      <p:sp>
        <p:nvSpPr>
          <p:cNvPr id="5" name="楕円 4"/>
          <p:cNvSpPr/>
          <p:nvPr/>
        </p:nvSpPr>
        <p:spPr>
          <a:xfrm>
            <a:off x="889784" y="3324811"/>
            <a:ext cx="2857968" cy="28375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7" name="直線コネクタ 6"/>
          <p:cNvCxnSpPr>
            <a:cxnSpLocks/>
            <a:stCxn id="10" idx="1"/>
          </p:cNvCxnSpPr>
          <p:nvPr/>
        </p:nvCxnSpPr>
        <p:spPr>
          <a:xfrm flipH="1">
            <a:off x="2795155" y="2109114"/>
            <a:ext cx="1447364" cy="499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a:stCxn id="14" idx="1"/>
          </p:cNvCxnSpPr>
          <p:nvPr/>
        </p:nvCxnSpPr>
        <p:spPr>
          <a:xfrm flipH="1">
            <a:off x="2884871" y="3481295"/>
            <a:ext cx="1357648" cy="511156"/>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42519" y="1847504"/>
            <a:ext cx="1620957"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人工知能</a:t>
            </a:r>
          </a:p>
        </p:txBody>
      </p:sp>
      <p:sp>
        <p:nvSpPr>
          <p:cNvPr id="14" name="正方形/長方形 13"/>
          <p:cNvSpPr/>
          <p:nvPr/>
        </p:nvSpPr>
        <p:spPr>
          <a:xfrm>
            <a:off x="4242519" y="3219685"/>
            <a:ext cx="1620957"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機械学習</a:t>
            </a:r>
          </a:p>
        </p:txBody>
      </p:sp>
      <p:sp>
        <p:nvSpPr>
          <p:cNvPr id="15" name="正方形/長方形 14"/>
          <p:cNvSpPr/>
          <p:nvPr/>
        </p:nvSpPr>
        <p:spPr>
          <a:xfrm>
            <a:off x="6224788" y="2940162"/>
            <a:ext cx="5662412" cy="3046988"/>
          </a:xfrm>
          <a:prstGeom prst="rect">
            <a:avLst/>
          </a:prstGeom>
        </p:spPr>
        <p:txBody>
          <a:bodyPr wrap="square">
            <a:spAutoFit/>
          </a:bodyPr>
          <a:lstStyle/>
          <a:p>
            <a:r>
              <a:rPr lang="ja-JP" altLang="en-US" sz="2400" dirty="0"/>
              <a:t>人工知能を実現する一つの手段。</a:t>
            </a:r>
            <a:endParaRPr lang="en-US" altLang="ja-JP" sz="2400" dirty="0"/>
          </a:p>
          <a:p>
            <a:r>
              <a:rPr lang="ja-JP" altLang="en-US" sz="2400" dirty="0"/>
              <a:t>過去のデータ</a:t>
            </a:r>
            <a:r>
              <a:rPr lang="en-US" altLang="ja-JP" sz="2400" dirty="0"/>
              <a:t>(</a:t>
            </a:r>
            <a:r>
              <a:rPr lang="ja-JP" altLang="en-US" sz="2400" dirty="0"/>
              <a:t>知見</a:t>
            </a:r>
            <a:r>
              <a:rPr lang="en-US" altLang="ja-JP" sz="2400" dirty="0"/>
              <a:t>/</a:t>
            </a:r>
            <a:r>
              <a:rPr lang="ja-JP" altLang="en-US" sz="2400" dirty="0"/>
              <a:t>経験</a:t>
            </a:r>
            <a:r>
              <a:rPr lang="en-US" altLang="ja-JP" sz="2400" dirty="0"/>
              <a:t>)</a:t>
            </a:r>
            <a:r>
              <a:rPr lang="ja-JP" altLang="en-US" sz="2400" dirty="0"/>
              <a:t>に基づいて：</a:t>
            </a:r>
            <a:endParaRPr lang="en-US" altLang="ja-JP" sz="2400" dirty="0"/>
          </a:p>
          <a:p>
            <a:r>
              <a:rPr lang="ja-JP" altLang="en-US" sz="2400" dirty="0"/>
              <a:t>　・将来を予測する</a:t>
            </a:r>
            <a:endParaRPr lang="en-US" altLang="ja-JP" sz="2400" dirty="0"/>
          </a:p>
          <a:p>
            <a:r>
              <a:rPr lang="ja-JP" altLang="en-US" sz="2400" dirty="0"/>
              <a:t>　・未知のものを分類する</a:t>
            </a:r>
            <a:endParaRPr lang="en-US" altLang="ja-JP" sz="2400" dirty="0"/>
          </a:p>
          <a:p>
            <a:endParaRPr lang="en-US" altLang="ja-JP" sz="2400" dirty="0"/>
          </a:p>
          <a:p>
            <a:r>
              <a:rPr lang="ja-JP" altLang="en-US" sz="2400" dirty="0"/>
              <a:t>例）</a:t>
            </a:r>
            <a:endParaRPr lang="en-US" altLang="ja-JP" sz="2400" dirty="0"/>
          </a:p>
          <a:p>
            <a:r>
              <a:rPr lang="ja-JP" altLang="en-US" sz="2400" dirty="0"/>
              <a:t>　</a:t>
            </a:r>
            <a:r>
              <a:rPr lang="en-US" altLang="ja-JP" sz="2400" dirty="0"/>
              <a:t>e</a:t>
            </a:r>
            <a:r>
              <a:rPr lang="ja-JP" altLang="en-US" sz="2400" dirty="0"/>
              <a:t>コマースサイトのリコメンド</a:t>
            </a:r>
            <a:endParaRPr lang="en-US" altLang="ja-JP" sz="2400" dirty="0"/>
          </a:p>
          <a:p>
            <a:r>
              <a:rPr lang="ja-JP" altLang="en-US" sz="2400" dirty="0"/>
              <a:t>　迷惑メールの自動振り分け</a:t>
            </a:r>
            <a:endParaRPr lang="en-US" altLang="ja-JP" sz="2400"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11</a:t>
            </a:fld>
            <a:endParaRPr kumimoji="1" lang="ja-JP" altLang="en-US"/>
          </a:p>
        </p:txBody>
      </p:sp>
    </p:spTree>
    <p:extLst>
      <p:ext uri="{BB962C8B-B14F-4D97-AF65-F5344CB8AC3E}">
        <p14:creationId xmlns:p14="http://schemas.microsoft.com/office/powerpoint/2010/main" val="638396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楕円 4"/>
          <p:cNvSpPr/>
          <p:nvPr/>
        </p:nvSpPr>
        <p:spPr>
          <a:xfrm>
            <a:off x="283647" y="1735217"/>
            <a:ext cx="3779197" cy="47591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966988" y="317309"/>
            <a:ext cx="10515600" cy="1325563"/>
          </a:xfrm>
        </p:spPr>
        <p:txBody>
          <a:bodyPr/>
          <a:lstStyle/>
          <a:p>
            <a:r>
              <a:rPr lang="ja-JP" altLang="en-US" dirty="0"/>
              <a:t>まず、言葉の整理</a:t>
            </a:r>
            <a:endParaRPr kumimoji="1" lang="ja-JP" altLang="en-US" dirty="0"/>
          </a:p>
        </p:txBody>
      </p:sp>
      <p:sp>
        <p:nvSpPr>
          <p:cNvPr id="5" name="楕円 4"/>
          <p:cNvSpPr/>
          <p:nvPr/>
        </p:nvSpPr>
        <p:spPr>
          <a:xfrm>
            <a:off x="889784" y="3324811"/>
            <a:ext cx="2857968" cy="28375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楕円 16"/>
          <p:cNvSpPr/>
          <p:nvPr/>
        </p:nvSpPr>
        <p:spPr>
          <a:xfrm>
            <a:off x="2304953" y="4249707"/>
            <a:ext cx="1232257" cy="114598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7" name="直線コネクタ 6"/>
          <p:cNvCxnSpPr>
            <a:cxnSpLocks/>
            <a:stCxn id="10" idx="1"/>
          </p:cNvCxnSpPr>
          <p:nvPr/>
        </p:nvCxnSpPr>
        <p:spPr>
          <a:xfrm flipH="1">
            <a:off x="2795155" y="2109114"/>
            <a:ext cx="1447364" cy="499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a:stCxn id="14" idx="1"/>
          </p:cNvCxnSpPr>
          <p:nvPr/>
        </p:nvCxnSpPr>
        <p:spPr>
          <a:xfrm flipH="1">
            <a:off x="2884871" y="3481295"/>
            <a:ext cx="1357648" cy="511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a:cxnSpLocks/>
            <a:stCxn id="19" idx="1"/>
          </p:cNvCxnSpPr>
          <p:nvPr/>
        </p:nvCxnSpPr>
        <p:spPr>
          <a:xfrm flipH="1">
            <a:off x="3025561" y="4853477"/>
            <a:ext cx="1216958" cy="13251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42519" y="1847504"/>
            <a:ext cx="1620957"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人工知能</a:t>
            </a:r>
          </a:p>
        </p:txBody>
      </p:sp>
      <p:sp>
        <p:nvSpPr>
          <p:cNvPr id="14" name="正方形/長方形 13"/>
          <p:cNvSpPr/>
          <p:nvPr/>
        </p:nvSpPr>
        <p:spPr>
          <a:xfrm>
            <a:off x="4242519" y="3219685"/>
            <a:ext cx="1620957"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機械学習</a:t>
            </a:r>
          </a:p>
        </p:txBody>
      </p:sp>
      <p:sp>
        <p:nvSpPr>
          <p:cNvPr id="19" name="正方形/長方形 18"/>
          <p:cNvSpPr/>
          <p:nvPr/>
        </p:nvSpPr>
        <p:spPr>
          <a:xfrm>
            <a:off x="4242519" y="4591867"/>
            <a:ext cx="3416320"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ディープラーニング</a:t>
            </a:r>
          </a:p>
        </p:txBody>
      </p:sp>
      <p:sp>
        <p:nvSpPr>
          <p:cNvPr id="20" name="正方形/長方形 19"/>
          <p:cNvSpPr/>
          <p:nvPr/>
        </p:nvSpPr>
        <p:spPr>
          <a:xfrm>
            <a:off x="4706817" y="5432724"/>
            <a:ext cx="5548590" cy="830997"/>
          </a:xfrm>
          <a:prstGeom prst="rect">
            <a:avLst/>
          </a:prstGeom>
        </p:spPr>
        <p:txBody>
          <a:bodyPr wrap="square">
            <a:spAutoFit/>
          </a:bodyPr>
          <a:lstStyle/>
          <a:p>
            <a:r>
              <a:rPr lang="ja-JP" altLang="en-US" sz="2400" dirty="0"/>
              <a:t>多階層</a:t>
            </a:r>
            <a:r>
              <a:rPr lang="en-US" altLang="ja-JP" sz="2400" dirty="0"/>
              <a:t>(</a:t>
            </a:r>
            <a:r>
              <a:rPr lang="ja-JP" altLang="en-US" sz="2400" dirty="0"/>
              <a:t>ディープな</a:t>
            </a:r>
            <a:r>
              <a:rPr lang="en-US" altLang="ja-JP" sz="2400" dirty="0"/>
              <a:t>)</a:t>
            </a:r>
            <a:r>
              <a:rPr lang="ja-JP" altLang="en-US" sz="2400" dirty="0"/>
              <a:t>ニューラルネットワークを用いた機械学習</a:t>
            </a:r>
            <a:r>
              <a:rPr lang="en-US" altLang="ja-JP" sz="2400" dirty="0"/>
              <a:t>(</a:t>
            </a:r>
            <a:r>
              <a:rPr lang="ja-JP" altLang="en-US" sz="2400" dirty="0"/>
              <a:t>ラーニング</a:t>
            </a:r>
            <a:r>
              <a:rPr lang="en-US" altLang="ja-JP" sz="2400" dirty="0"/>
              <a:t>)</a:t>
            </a: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0FF46069-5468-4B82-9638-DA1E4E646C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38514" y="3332663"/>
            <a:ext cx="3907875" cy="1950889"/>
          </a:xfrm>
          <a:prstGeom prst="rect">
            <a:avLst/>
          </a:prstGeom>
        </p:spPr>
      </p:pic>
    </p:spTree>
    <p:extLst>
      <p:ext uri="{BB962C8B-B14F-4D97-AF65-F5344CB8AC3E}">
        <p14:creationId xmlns:p14="http://schemas.microsoft.com/office/powerpoint/2010/main" val="89137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B7384-86C5-4F9F-9E63-C04CD99B6BB1}"/>
              </a:ext>
            </a:extLst>
          </p:cNvPr>
          <p:cNvSpPr>
            <a:spLocks noGrp="1"/>
          </p:cNvSpPr>
          <p:nvPr>
            <p:ph type="title"/>
          </p:nvPr>
        </p:nvSpPr>
        <p:spPr/>
        <p:txBody>
          <a:bodyPr/>
          <a:lstStyle/>
          <a:p>
            <a:r>
              <a:rPr kumimoji="1" lang="ja-JP" altLang="en-US" dirty="0"/>
              <a:t>今日のアジェンダ</a:t>
            </a:r>
          </a:p>
        </p:txBody>
      </p:sp>
      <p:sp>
        <p:nvSpPr>
          <p:cNvPr id="3" name="コンテンツ プレースホルダー 2">
            <a:extLst>
              <a:ext uri="{FF2B5EF4-FFF2-40B4-BE49-F238E27FC236}">
                <a16:creationId xmlns:a16="http://schemas.microsoft.com/office/drawing/2014/main" id="{E5D1E0F9-1CC0-4A90-84C1-04A7C10927C3}"/>
              </a:ext>
            </a:extLst>
          </p:cNvPr>
          <p:cNvSpPr>
            <a:spLocks noGrp="1"/>
          </p:cNvSpPr>
          <p:nvPr>
            <p:ph idx="1"/>
          </p:nvPr>
        </p:nvSpPr>
        <p:spPr>
          <a:xfrm>
            <a:off x="838200" y="1825625"/>
            <a:ext cx="11216425" cy="4351338"/>
          </a:xfrm>
        </p:spPr>
        <p:txBody>
          <a:bodyPr>
            <a:normAutofit/>
          </a:bodyPr>
          <a:lstStyle/>
          <a:p>
            <a:r>
              <a:rPr lang="ja-JP" altLang="en-US" sz="3200" dirty="0"/>
              <a:t>今日の立ち位置、言葉の整理</a:t>
            </a:r>
            <a:endParaRPr lang="en-US" altLang="ja-JP" sz="3200" dirty="0"/>
          </a:p>
          <a:p>
            <a:pPr marL="0" indent="0">
              <a:buNone/>
            </a:pPr>
            <a:endParaRPr kumimoji="1" lang="en-US" altLang="ja-JP" sz="3200" dirty="0"/>
          </a:p>
          <a:p>
            <a:r>
              <a:rPr lang="ja-JP" altLang="en-US" sz="3200" dirty="0"/>
              <a:t>ディープラーニングの</a:t>
            </a:r>
          </a:p>
          <a:p>
            <a:pPr lvl="1"/>
            <a:r>
              <a:rPr lang="ja-JP" altLang="en-US" sz="2800" dirty="0"/>
              <a:t>計算のやり方</a:t>
            </a:r>
          </a:p>
          <a:p>
            <a:pPr lvl="1"/>
            <a:r>
              <a:rPr lang="ja-JP" altLang="en-US" sz="2800" dirty="0"/>
              <a:t>計算の道具</a:t>
            </a:r>
            <a:endParaRPr lang="en-US" altLang="ja-JP" sz="2800" dirty="0"/>
          </a:p>
          <a:p>
            <a:pPr lvl="1"/>
            <a:endParaRPr lang="en-US" altLang="ja-JP" sz="2800" dirty="0"/>
          </a:p>
          <a:p>
            <a:r>
              <a:rPr lang="ja-JP" altLang="en-US" sz="3200" dirty="0"/>
              <a:t>ディープラーニングを用いた手書き文字</a:t>
            </a:r>
            <a:r>
              <a:rPr lang="en-US" altLang="ja-JP" sz="3200" dirty="0"/>
              <a:t>(</a:t>
            </a:r>
            <a:r>
              <a:rPr lang="ja-JP" altLang="en-US" sz="3200" dirty="0"/>
              <a:t>数字</a:t>
            </a:r>
            <a:r>
              <a:rPr lang="en-US" altLang="ja-JP" sz="3200" dirty="0"/>
              <a:t>)</a:t>
            </a:r>
            <a:r>
              <a:rPr lang="ja-JP" altLang="en-US" sz="3200" dirty="0"/>
              <a:t>認識の実例</a:t>
            </a:r>
          </a:p>
          <a:p>
            <a:endParaRPr kumimoji="1" lang="ja-JP" altLang="en-US" sz="3200" dirty="0"/>
          </a:p>
        </p:txBody>
      </p:sp>
      <p:sp>
        <p:nvSpPr>
          <p:cNvPr id="4" name="スライド番号プレースホルダー 3">
            <a:extLst>
              <a:ext uri="{FF2B5EF4-FFF2-40B4-BE49-F238E27FC236}">
                <a16:creationId xmlns:a16="http://schemas.microsoft.com/office/drawing/2014/main" id="{3BEDE17A-6EFB-483D-9F24-64BA94A5B0D4}"/>
              </a:ext>
            </a:extLst>
          </p:cNvPr>
          <p:cNvSpPr>
            <a:spLocks noGrp="1"/>
          </p:cNvSpPr>
          <p:nvPr>
            <p:ph type="sldNum" sz="quarter" idx="12"/>
          </p:nvPr>
        </p:nvSpPr>
        <p:spPr/>
        <p:txBody>
          <a:bodyPr/>
          <a:lstStyle/>
          <a:p>
            <a:fld id="{8AEBDCA3-918C-4541-BF84-4F93CF1796EA}" type="slidenum">
              <a:rPr kumimoji="1" lang="ja-JP" altLang="en-US" smtClean="0"/>
              <a:t>13</a:t>
            </a:fld>
            <a:endParaRPr kumimoji="1" lang="ja-JP" altLang="en-US"/>
          </a:p>
        </p:txBody>
      </p:sp>
      <p:sp>
        <p:nvSpPr>
          <p:cNvPr id="5" name="正方形/長方形 4">
            <a:extLst>
              <a:ext uri="{FF2B5EF4-FFF2-40B4-BE49-F238E27FC236}">
                <a16:creationId xmlns:a16="http://schemas.microsoft.com/office/drawing/2014/main" id="{EFD04759-2467-4088-8838-49AC161499D2}"/>
              </a:ext>
            </a:extLst>
          </p:cNvPr>
          <p:cNvSpPr/>
          <p:nvPr/>
        </p:nvSpPr>
        <p:spPr>
          <a:xfrm>
            <a:off x="689288" y="2704563"/>
            <a:ext cx="10890697" cy="114622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5418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26210D05-FE9C-4756-BFF8-59DACE098D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966" y="1681782"/>
            <a:ext cx="3380974" cy="1687850"/>
          </a:xfrm>
          <a:prstGeom prst="rect">
            <a:avLst/>
          </a:prstGeom>
        </p:spPr>
      </p:pic>
      <p:sp>
        <p:nvSpPr>
          <p:cNvPr id="23" name="吹き出し: 四角形 22">
            <a:extLst>
              <a:ext uri="{FF2B5EF4-FFF2-40B4-BE49-F238E27FC236}">
                <a16:creationId xmlns:a16="http://schemas.microsoft.com/office/drawing/2014/main" id="{9B8EA4CE-8CF7-4029-8EE7-EAEA0C574E61}"/>
              </a:ext>
            </a:extLst>
          </p:cNvPr>
          <p:cNvSpPr/>
          <p:nvPr/>
        </p:nvSpPr>
        <p:spPr>
          <a:xfrm>
            <a:off x="2859109" y="2088635"/>
            <a:ext cx="8990201" cy="4450277"/>
          </a:xfrm>
          <a:prstGeom prst="wedgeRectCallout">
            <a:avLst>
              <a:gd name="adj1" fmla="val -67274"/>
              <a:gd name="adj2" fmla="val -42550"/>
            </a:avLst>
          </a:prstGeom>
          <a:solidFill>
            <a:srgbClr val="FFFFFF">
              <a:alpha val="69804"/>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p:txBody>
          <a:bodyPr>
            <a:normAutofit/>
          </a:bodyPr>
          <a:lstStyle/>
          <a:p>
            <a:r>
              <a:rPr lang="ja-JP" altLang="en-US" dirty="0"/>
              <a:t>ニューラルネットワークモデルの計算ルール</a:t>
            </a:r>
          </a:p>
        </p:txBody>
      </p:sp>
      <p:sp>
        <p:nvSpPr>
          <p:cNvPr id="4" name="楕円 3"/>
          <p:cNvSpPr/>
          <p:nvPr/>
        </p:nvSpPr>
        <p:spPr>
          <a:xfrm>
            <a:off x="4547105" y="2682779"/>
            <a:ext cx="1274752" cy="1274752"/>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1.0</a:t>
            </a:r>
            <a:endParaRPr lang="ja-JP" altLang="en-US" sz="2400" dirty="0"/>
          </a:p>
        </p:txBody>
      </p:sp>
      <p:sp>
        <p:nvSpPr>
          <p:cNvPr id="6" name="楕円 5"/>
          <p:cNvSpPr/>
          <p:nvPr/>
        </p:nvSpPr>
        <p:spPr>
          <a:xfrm>
            <a:off x="4547105" y="4968737"/>
            <a:ext cx="1274752" cy="1274752"/>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0.5</a:t>
            </a:r>
            <a:endParaRPr kumimoji="1" lang="ja-JP" altLang="en-US" sz="2400" dirty="0"/>
          </a:p>
        </p:txBody>
      </p:sp>
      <p:sp>
        <p:nvSpPr>
          <p:cNvPr id="7" name="楕円 6"/>
          <p:cNvSpPr/>
          <p:nvPr/>
        </p:nvSpPr>
        <p:spPr>
          <a:xfrm>
            <a:off x="6927622" y="3861122"/>
            <a:ext cx="1274752" cy="1274752"/>
          </a:xfrm>
          <a:prstGeom prst="ellipse">
            <a:avLst/>
          </a:prstGeom>
          <a:noFill/>
          <a:ln w="762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+0.3</a:t>
            </a:r>
            <a:endParaRPr lang="ja-JP" altLang="en-US" sz="2400" dirty="0"/>
          </a:p>
        </p:txBody>
      </p:sp>
      <p:cxnSp>
        <p:nvCxnSpPr>
          <p:cNvPr id="8" name="直線矢印コネクタ 7"/>
          <p:cNvCxnSpPr>
            <a:cxnSpLocks/>
            <a:stCxn id="4" idx="6"/>
            <a:endCxn id="7" idx="1"/>
          </p:cNvCxnSpPr>
          <p:nvPr/>
        </p:nvCxnSpPr>
        <p:spPr>
          <a:xfrm>
            <a:off x="5821857" y="3320156"/>
            <a:ext cx="1292448" cy="727650"/>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cxnSpLocks/>
            <a:stCxn id="6" idx="6"/>
            <a:endCxn id="7" idx="3"/>
          </p:cNvCxnSpPr>
          <p:nvPr/>
        </p:nvCxnSpPr>
        <p:spPr>
          <a:xfrm flipV="1">
            <a:off x="5821857" y="4949192"/>
            <a:ext cx="1292448" cy="656922"/>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a:stCxn id="7" idx="6"/>
          </p:cNvCxnSpPr>
          <p:nvPr/>
        </p:nvCxnSpPr>
        <p:spPr>
          <a:xfrm flipV="1">
            <a:off x="8202374" y="4498498"/>
            <a:ext cx="1615611" cy="1"/>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275634" y="3302147"/>
            <a:ext cx="571558" cy="434094"/>
          </a:xfrm>
          <a:prstGeom prst="rect">
            <a:avLst/>
          </a:prstGeom>
          <a:noFill/>
        </p:spPr>
        <p:txBody>
          <a:bodyPr wrap="none" rtlCol="0">
            <a:spAutoFit/>
          </a:bodyPr>
          <a:lstStyle/>
          <a:p>
            <a:r>
              <a:rPr kumimoji="1" lang="en-US" altLang="ja-JP" sz="2400" dirty="0"/>
              <a:t>0.1</a:t>
            </a:r>
            <a:endParaRPr kumimoji="1" lang="ja-JP" altLang="en-US" sz="2400" dirty="0"/>
          </a:p>
        </p:txBody>
      </p:sp>
      <p:sp>
        <p:nvSpPr>
          <p:cNvPr id="14" name="テキスト ボックス 13"/>
          <p:cNvSpPr txBox="1"/>
          <p:nvPr/>
        </p:nvSpPr>
        <p:spPr>
          <a:xfrm>
            <a:off x="6067476" y="4895877"/>
            <a:ext cx="571558" cy="434094"/>
          </a:xfrm>
          <a:prstGeom prst="rect">
            <a:avLst/>
          </a:prstGeom>
          <a:noFill/>
        </p:spPr>
        <p:txBody>
          <a:bodyPr wrap="none" rtlCol="0">
            <a:spAutoFit/>
          </a:bodyPr>
          <a:lstStyle/>
          <a:p>
            <a:r>
              <a:rPr kumimoji="1" lang="en-US" altLang="ja-JP" sz="2400" dirty="0"/>
              <a:t>0.2</a:t>
            </a:r>
            <a:endParaRPr kumimoji="1" lang="ja-JP" altLang="en-US" sz="2400" dirty="0"/>
          </a:p>
        </p:txBody>
      </p:sp>
      <p:sp>
        <p:nvSpPr>
          <p:cNvPr id="15" name="テキスト ボックス 14"/>
          <p:cNvSpPr txBox="1"/>
          <p:nvPr/>
        </p:nvSpPr>
        <p:spPr>
          <a:xfrm>
            <a:off x="2975496" y="3995262"/>
            <a:ext cx="1723549" cy="830997"/>
          </a:xfrm>
          <a:prstGeom prst="rect">
            <a:avLst/>
          </a:prstGeom>
          <a:noFill/>
        </p:spPr>
        <p:txBody>
          <a:bodyPr wrap="none" rtlCol="0">
            <a:spAutoFit/>
          </a:bodyPr>
          <a:lstStyle/>
          <a:p>
            <a:r>
              <a:rPr kumimoji="1" lang="ja-JP" altLang="en-US" sz="2400" dirty="0">
                <a:solidFill>
                  <a:srgbClr val="0070C0"/>
                </a:solidFill>
              </a:rPr>
              <a:t>入力元の</a:t>
            </a:r>
            <a:endParaRPr kumimoji="1" lang="en-US" altLang="ja-JP" sz="2400" dirty="0">
              <a:solidFill>
                <a:srgbClr val="0070C0"/>
              </a:solidFill>
            </a:endParaRPr>
          </a:p>
          <a:p>
            <a:r>
              <a:rPr kumimoji="1" lang="ja-JP" altLang="en-US" sz="2400" dirty="0">
                <a:solidFill>
                  <a:srgbClr val="0070C0"/>
                </a:solidFill>
              </a:rPr>
              <a:t>信号の強さ</a:t>
            </a:r>
          </a:p>
        </p:txBody>
      </p:sp>
      <p:cxnSp>
        <p:nvCxnSpPr>
          <p:cNvPr id="17" name="直線コネクタ 16"/>
          <p:cNvCxnSpPr>
            <a:cxnSpLocks/>
          </p:cNvCxnSpPr>
          <p:nvPr/>
        </p:nvCxnSpPr>
        <p:spPr>
          <a:xfrm>
            <a:off x="3794759" y="4819313"/>
            <a:ext cx="1127356" cy="687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a:cxnSpLocks/>
          </p:cNvCxnSpPr>
          <p:nvPr/>
        </p:nvCxnSpPr>
        <p:spPr>
          <a:xfrm flipV="1">
            <a:off x="3799229" y="3320156"/>
            <a:ext cx="1073600" cy="637375"/>
          </a:xfrm>
          <a:prstGeom prst="line">
            <a:avLst/>
          </a:prstGeom>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5821857" y="2447425"/>
            <a:ext cx="3580071" cy="434094"/>
          </a:xfrm>
          <a:prstGeom prst="rect">
            <a:avLst/>
          </a:prstGeom>
          <a:noFill/>
        </p:spPr>
        <p:txBody>
          <a:bodyPr wrap="none" rtlCol="0">
            <a:spAutoFit/>
          </a:bodyPr>
          <a:lstStyle/>
          <a:p>
            <a:r>
              <a:rPr kumimoji="1" lang="ja-JP" altLang="en-US" sz="2400" dirty="0">
                <a:solidFill>
                  <a:srgbClr val="0070C0"/>
                </a:solidFill>
              </a:rPr>
              <a:t>重み</a:t>
            </a:r>
            <a:r>
              <a:rPr kumimoji="1" lang="en-US" altLang="ja-JP" sz="2400" dirty="0">
                <a:solidFill>
                  <a:srgbClr val="0070C0"/>
                </a:solidFill>
              </a:rPr>
              <a:t>(</a:t>
            </a:r>
            <a:r>
              <a:rPr kumimoji="1" lang="ja-JP" altLang="en-US" sz="2400" dirty="0">
                <a:solidFill>
                  <a:srgbClr val="0070C0"/>
                </a:solidFill>
              </a:rPr>
              <a:t>信号の伝わりやすさ</a:t>
            </a:r>
            <a:r>
              <a:rPr kumimoji="1" lang="en-US" altLang="ja-JP" sz="2400" dirty="0">
                <a:solidFill>
                  <a:srgbClr val="0070C0"/>
                </a:solidFill>
              </a:rPr>
              <a:t>)</a:t>
            </a:r>
            <a:endParaRPr kumimoji="1" lang="ja-JP" altLang="en-US" sz="2400" dirty="0">
              <a:solidFill>
                <a:srgbClr val="0070C0"/>
              </a:solidFill>
            </a:endParaRPr>
          </a:p>
        </p:txBody>
      </p:sp>
      <p:cxnSp>
        <p:nvCxnSpPr>
          <p:cNvPr id="21" name="直線コネクタ 20"/>
          <p:cNvCxnSpPr>
            <a:cxnSpLocks/>
          </p:cNvCxnSpPr>
          <p:nvPr/>
        </p:nvCxnSpPr>
        <p:spPr>
          <a:xfrm flipH="1" flipV="1">
            <a:off x="6196308" y="2851455"/>
            <a:ext cx="266515" cy="458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p:cNvCxnSpPr>
            <a:cxnSpLocks/>
            <a:stCxn id="14" idx="0"/>
          </p:cNvCxnSpPr>
          <p:nvPr/>
        </p:nvCxnSpPr>
        <p:spPr>
          <a:xfrm flipH="1" flipV="1">
            <a:off x="6093860" y="2776134"/>
            <a:ext cx="259396" cy="2119743"/>
          </a:xfrm>
          <a:prstGeom prst="line">
            <a:avLst/>
          </a:prstGeom>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7417647" y="3104642"/>
            <a:ext cx="3290675" cy="434094"/>
          </a:xfrm>
          <a:prstGeom prst="rect">
            <a:avLst/>
          </a:prstGeom>
          <a:noFill/>
        </p:spPr>
        <p:txBody>
          <a:bodyPr wrap="none" rtlCol="0">
            <a:spAutoFit/>
          </a:bodyPr>
          <a:lstStyle/>
          <a:p>
            <a:r>
              <a:rPr lang="ja-JP" altLang="en-US" sz="2400" dirty="0">
                <a:solidFill>
                  <a:srgbClr val="0070C0"/>
                </a:solidFill>
              </a:rPr>
              <a:t>発火のし易さ</a:t>
            </a:r>
            <a:r>
              <a:rPr lang="en-US" altLang="ja-JP" sz="2400" dirty="0">
                <a:solidFill>
                  <a:srgbClr val="0070C0"/>
                </a:solidFill>
              </a:rPr>
              <a:t>(</a:t>
            </a:r>
            <a:r>
              <a:rPr lang="ja-JP" altLang="en-US" sz="2400" dirty="0">
                <a:solidFill>
                  <a:srgbClr val="0070C0"/>
                </a:solidFill>
              </a:rPr>
              <a:t>バイアス</a:t>
            </a:r>
            <a:r>
              <a:rPr lang="en-US" altLang="ja-JP" sz="2400" dirty="0">
                <a:solidFill>
                  <a:srgbClr val="0070C0"/>
                </a:solidFill>
              </a:rPr>
              <a:t>)</a:t>
            </a:r>
            <a:endParaRPr kumimoji="1" lang="ja-JP" altLang="en-US" sz="2400" dirty="0">
              <a:solidFill>
                <a:srgbClr val="0070C0"/>
              </a:solidFill>
            </a:endParaRPr>
          </a:p>
        </p:txBody>
      </p:sp>
      <p:cxnSp>
        <p:nvCxnSpPr>
          <p:cNvPr id="27" name="直線コネクタ 26"/>
          <p:cNvCxnSpPr>
            <a:cxnSpLocks/>
          </p:cNvCxnSpPr>
          <p:nvPr/>
        </p:nvCxnSpPr>
        <p:spPr>
          <a:xfrm flipV="1">
            <a:off x="7636380" y="3412779"/>
            <a:ext cx="337666" cy="917385"/>
          </a:xfrm>
          <a:prstGeom prst="line">
            <a:avLst/>
          </a:prstGeom>
        </p:spPr>
        <p:style>
          <a:lnRef idx="1">
            <a:schemeClr val="accent1"/>
          </a:lnRef>
          <a:fillRef idx="0">
            <a:schemeClr val="accent1"/>
          </a:fillRef>
          <a:effectRef idx="0">
            <a:schemeClr val="accent1"/>
          </a:effectRef>
          <a:fontRef idx="minor">
            <a:schemeClr val="tx1"/>
          </a:fontRef>
        </p:style>
      </p:cxnSp>
      <p:sp>
        <p:nvSpPr>
          <p:cNvPr id="29" name="フリーフォーム: 図形 28"/>
          <p:cNvSpPr/>
          <p:nvPr/>
        </p:nvSpPr>
        <p:spPr>
          <a:xfrm>
            <a:off x="7735288" y="4330164"/>
            <a:ext cx="388152" cy="35257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30" name="直線コネクタ 29"/>
          <p:cNvCxnSpPr>
            <a:cxnSpLocks/>
          </p:cNvCxnSpPr>
          <p:nvPr/>
        </p:nvCxnSpPr>
        <p:spPr>
          <a:xfrm>
            <a:off x="8030846" y="4580871"/>
            <a:ext cx="1283131" cy="526073"/>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8529658" y="5119798"/>
            <a:ext cx="2997227" cy="773881"/>
          </a:xfrm>
          <a:prstGeom prst="rect">
            <a:avLst/>
          </a:prstGeom>
          <a:noFill/>
        </p:spPr>
        <p:txBody>
          <a:bodyPr wrap="none" rtlCol="0">
            <a:spAutoFit/>
          </a:bodyPr>
          <a:lstStyle/>
          <a:p>
            <a:r>
              <a:rPr lang="ja-JP" altLang="en-US" sz="2400" dirty="0">
                <a:solidFill>
                  <a:srgbClr val="0070C0"/>
                </a:solidFill>
              </a:rPr>
              <a:t>活性化関数</a:t>
            </a:r>
            <a:endParaRPr lang="en-US" altLang="ja-JP" sz="2400" dirty="0">
              <a:solidFill>
                <a:srgbClr val="0070C0"/>
              </a:solidFill>
            </a:endParaRPr>
          </a:p>
          <a:p>
            <a:r>
              <a:rPr lang="en-US" altLang="ja-JP" sz="2400" dirty="0">
                <a:solidFill>
                  <a:srgbClr val="0070C0"/>
                </a:solidFill>
              </a:rPr>
              <a:t>(</a:t>
            </a:r>
            <a:r>
              <a:rPr kumimoji="1" lang="ja-JP" altLang="en-US" sz="2400" dirty="0">
                <a:solidFill>
                  <a:srgbClr val="0070C0"/>
                </a:solidFill>
              </a:rPr>
              <a:t>いくつか種類がある</a:t>
            </a:r>
            <a:r>
              <a:rPr kumimoji="1" lang="en-US" altLang="ja-JP" sz="2400" dirty="0">
                <a:solidFill>
                  <a:srgbClr val="0070C0"/>
                </a:solidFill>
              </a:rPr>
              <a:t>)</a:t>
            </a:r>
            <a:endParaRPr kumimoji="1" lang="ja-JP" altLang="en-US" sz="2400" dirty="0">
              <a:solidFill>
                <a:srgbClr val="0070C0"/>
              </a:solidFill>
            </a:endParaRPr>
          </a:p>
        </p:txBody>
      </p: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14</a:t>
            </a:fld>
            <a:endParaRPr kumimoji="1" lang="ja-JP" altLang="en-US"/>
          </a:p>
        </p:txBody>
      </p:sp>
      <p:sp>
        <p:nvSpPr>
          <p:cNvPr id="28" name="正方形/長方形 27">
            <a:extLst>
              <a:ext uri="{FF2B5EF4-FFF2-40B4-BE49-F238E27FC236}">
                <a16:creationId xmlns:a16="http://schemas.microsoft.com/office/drawing/2014/main" id="{ADC8269D-004F-4E11-9A88-0AE427310131}"/>
              </a:ext>
            </a:extLst>
          </p:cNvPr>
          <p:cNvSpPr/>
          <p:nvPr/>
        </p:nvSpPr>
        <p:spPr>
          <a:xfrm>
            <a:off x="953037" y="2153359"/>
            <a:ext cx="373487" cy="29406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B2DFF4A1-D8BC-45EE-AED6-CF15AF3F9BB9}"/>
              </a:ext>
            </a:extLst>
          </p:cNvPr>
          <p:cNvSpPr txBox="1"/>
          <p:nvPr/>
        </p:nvSpPr>
        <p:spPr>
          <a:xfrm>
            <a:off x="9817985" y="4228327"/>
            <a:ext cx="2031325" cy="461665"/>
          </a:xfrm>
          <a:prstGeom prst="rect">
            <a:avLst/>
          </a:prstGeom>
          <a:noFill/>
        </p:spPr>
        <p:txBody>
          <a:bodyPr wrap="none" rtlCol="0">
            <a:spAutoFit/>
          </a:bodyPr>
          <a:lstStyle/>
          <a:p>
            <a:r>
              <a:rPr kumimoji="1" lang="ja-JP" altLang="en-US" sz="2400" dirty="0">
                <a:solidFill>
                  <a:srgbClr val="0070C0"/>
                </a:solidFill>
              </a:rPr>
              <a:t>次のノードへ</a:t>
            </a:r>
          </a:p>
        </p:txBody>
      </p:sp>
    </p:spTree>
    <p:extLst>
      <p:ext uri="{BB962C8B-B14F-4D97-AF65-F5344CB8AC3E}">
        <p14:creationId xmlns:p14="http://schemas.microsoft.com/office/powerpoint/2010/main" val="28224840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4E79F0-03F1-452E-8581-730A55236767}"/>
              </a:ext>
            </a:extLst>
          </p:cNvPr>
          <p:cNvSpPr>
            <a:spLocks noGrp="1"/>
          </p:cNvSpPr>
          <p:nvPr>
            <p:ph type="title"/>
          </p:nvPr>
        </p:nvSpPr>
        <p:spPr>
          <a:xfrm>
            <a:off x="838200" y="387002"/>
            <a:ext cx="10515600" cy="1325563"/>
          </a:xfrm>
        </p:spPr>
        <p:txBody>
          <a:bodyPr/>
          <a:lstStyle/>
          <a:p>
            <a:r>
              <a:rPr lang="ja-JP" altLang="en-US" dirty="0"/>
              <a:t>「関数」ってなに？</a:t>
            </a:r>
            <a:endParaRPr kumimoji="1" lang="ja-JP" altLang="en-US" dirty="0"/>
          </a:p>
        </p:txBody>
      </p:sp>
      <p:sp>
        <p:nvSpPr>
          <p:cNvPr id="3" name="スライド番号プレースホルダー 2">
            <a:extLst>
              <a:ext uri="{FF2B5EF4-FFF2-40B4-BE49-F238E27FC236}">
                <a16:creationId xmlns:a16="http://schemas.microsoft.com/office/drawing/2014/main" id="{03530D94-C8AD-4AA7-B8E0-26A9920FE896}"/>
              </a:ext>
            </a:extLst>
          </p:cNvPr>
          <p:cNvSpPr>
            <a:spLocks noGrp="1"/>
          </p:cNvSpPr>
          <p:nvPr>
            <p:ph type="sldNum" sz="quarter" idx="12"/>
          </p:nvPr>
        </p:nvSpPr>
        <p:spPr/>
        <p:txBody>
          <a:bodyPr/>
          <a:lstStyle/>
          <a:p>
            <a:fld id="{8AEBDCA3-918C-4541-BF84-4F93CF1796EA}" type="slidenum">
              <a:rPr kumimoji="1" lang="ja-JP" altLang="en-US" smtClean="0"/>
              <a:t>15</a:t>
            </a:fld>
            <a:endParaRPr kumimoji="1" lang="ja-JP" altLang="en-US"/>
          </a:p>
        </p:txBody>
      </p:sp>
      <p:sp>
        <p:nvSpPr>
          <p:cNvPr id="4" name="正方形/長方形 3">
            <a:extLst>
              <a:ext uri="{FF2B5EF4-FFF2-40B4-BE49-F238E27FC236}">
                <a16:creationId xmlns:a16="http://schemas.microsoft.com/office/drawing/2014/main" id="{57817908-4E41-416B-A2F2-BA2FDC969A20}"/>
              </a:ext>
            </a:extLst>
          </p:cNvPr>
          <p:cNvSpPr/>
          <p:nvPr/>
        </p:nvSpPr>
        <p:spPr>
          <a:xfrm>
            <a:off x="4840310" y="2017006"/>
            <a:ext cx="2511380" cy="16074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3200" dirty="0"/>
          </a:p>
        </p:txBody>
      </p:sp>
      <p:cxnSp>
        <p:nvCxnSpPr>
          <p:cNvPr id="6" name="直線矢印コネクタ 5">
            <a:extLst>
              <a:ext uri="{FF2B5EF4-FFF2-40B4-BE49-F238E27FC236}">
                <a16:creationId xmlns:a16="http://schemas.microsoft.com/office/drawing/2014/main" id="{5E2D1FE0-DADE-4403-9F68-432CBC4A8CC2}"/>
              </a:ext>
            </a:extLst>
          </p:cNvPr>
          <p:cNvCxnSpPr/>
          <p:nvPr/>
        </p:nvCxnSpPr>
        <p:spPr>
          <a:xfrm>
            <a:off x="2176530" y="2855713"/>
            <a:ext cx="236971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1C46C178-479C-443B-B0DF-241675E67624}"/>
              </a:ext>
            </a:extLst>
          </p:cNvPr>
          <p:cNvCxnSpPr/>
          <p:nvPr/>
        </p:nvCxnSpPr>
        <p:spPr>
          <a:xfrm>
            <a:off x="7519120" y="2808491"/>
            <a:ext cx="236971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F7D9F2D-2A1B-47B4-9045-D295AB420787}"/>
              </a:ext>
            </a:extLst>
          </p:cNvPr>
          <p:cNvSpPr txBox="1"/>
          <p:nvPr/>
        </p:nvSpPr>
        <p:spPr>
          <a:xfrm>
            <a:off x="2790179" y="2297491"/>
            <a:ext cx="902811" cy="523220"/>
          </a:xfrm>
          <a:prstGeom prst="rect">
            <a:avLst/>
          </a:prstGeom>
          <a:noFill/>
        </p:spPr>
        <p:txBody>
          <a:bodyPr wrap="none" rtlCol="0">
            <a:spAutoFit/>
          </a:bodyPr>
          <a:lstStyle/>
          <a:p>
            <a:r>
              <a:rPr kumimoji="1" lang="ja-JP" altLang="en-US" sz="2800" dirty="0"/>
              <a:t>入力</a:t>
            </a:r>
          </a:p>
        </p:txBody>
      </p:sp>
      <p:sp>
        <p:nvSpPr>
          <p:cNvPr id="9" name="テキスト ボックス 8">
            <a:extLst>
              <a:ext uri="{FF2B5EF4-FFF2-40B4-BE49-F238E27FC236}">
                <a16:creationId xmlns:a16="http://schemas.microsoft.com/office/drawing/2014/main" id="{F1C25A36-A632-4C39-ABE6-0717547A6D81}"/>
              </a:ext>
            </a:extLst>
          </p:cNvPr>
          <p:cNvSpPr txBox="1"/>
          <p:nvPr/>
        </p:nvSpPr>
        <p:spPr>
          <a:xfrm>
            <a:off x="8118817" y="2297491"/>
            <a:ext cx="902811" cy="523220"/>
          </a:xfrm>
          <a:prstGeom prst="rect">
            <a:avLst/>
          </a:prstGeom>
          <a:noFill/>
        </p:spPr>
        <p:txBody>
          <a:bodyPr wrap="none" rtlCol="0">
            <a:spAutoFit/>
          </a:bodyPr>
          <a:lstStyle/>
          <a:p>
            <a:r>
              <a:rPr kumimoji="1" lang="ja-JP" altLang="en-US" sz="2800" dirty="0"/>
              <a:t>出力</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DAB1F16-3777-4521-B3C9-F49BE337683C}"/>
                  </a:ext>
                </a:extLst>
              </p:cNvPr>
              <p:cNvSpPr txBox="1"/>
              <p:nvPr/>
            </p:nvSpPr>
            <p:spPr>
              <a:xfrm>
                <a:off x="5145939" y="2478949"/>
                <a:ext cx="190776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600" i="1" smtClean="0">
                          <a:latin typeface="Cambria Math" panose="02040503050406030204" pitchFamily="18" charset="0"/>
                        </a:rPr>
                        <m:t>𝑦</m:t>
                      </m:r>
                      <m:r>
                        <a:rPr kumimoji="1" lang="ja-JP" altLang="en-US" sz="3600" i="0">
                          <a:latin typeface="Cambria Math" panose="02040503050406030204" pitchFamily="18" charset="0"/>
                        </a:rPr>
                        <m:t>=</m:t>
                      </m:r>
                      <m:r>
                        <a:rPr kumimoji="1" lang="ja-JP" altLang="en-US" sz="3600" i="1">
                          <a:latin typeface="Cambria Math" panose="02040503050406030204" pitchFamily="18" charset="0"/>
                        </a:rPr>
                        <m:t>𝑓</m:t>
                      </m:r>
                      <m:d>
                        <m:dPr>
                          <m:ctrlPr>
                            <a:rPr kumimoji="1" lang="ja-JP" altLang="en-US" sz="3600" i="1">
                              <a:latin typeface="Cambria Math" panose="02040503050406030204" pitchFamily="18" charset="0"/>
                            </a:rPr>
                          </m:ctrlPr>
                        </m:dPr>
                        <m:e>
                          <m:r>
                            <a:rPr kumimoji="1" lang="ja-JP" altLang="en-US" sz="3600" i="1">
                              <a:latin typeface="Cambria Math" panose="02040503050406030204" pitchFamily="18" charset="0"/>
                            </a:rPr>
                            <m:t>𝑥</m:t>
                          </m:r>
                        </m:e>
                      </m:d>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7DAB1F16-3777-4521-B3C9-F49BE337683C}"/>
                  </a:ext>
                </a:extLst>
              </p:cNvPr>
              <p:cNvSpPr txBox="1">
                <a:spLocks noRot="1" noChangeAspect="1" noMove="1" noResize="1" noEditPoints="1" noAdjustHandles="1" noChangeArrowheads="1" noChangeShapeType="1" noTextEdit="1"/>
              </p:cNvSpPr>
              <p:nvPr/>
            </p:nvSpPr>
            <p:spPr>
              <a:xfrm>
                <a:off x="5145939" y="2478949"/>
                <a:ext cx="1907766" cy="55399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4E2DEC96-3E01-44A8-8B64-437D7E987F23}"/>
                  </a:ext>
                </a:extLst>
              </p:cNvPr>
              <p:cNvSpPr txBox="1"/>
              <p:nvPr/>
            </p:nvSpPr>
            <p:spPr>
              <a:xfrm>
                <a:off x="9021628" y="2201950"/>
                <a:ext cx="39741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600" i="1" smtClean="0">
                          <a:latin typeface="Cambria Math" panose="02040503050406030204" pitchFamily="18" charset="0"/>
                        </a:rPr>
                        <m:t>𝑦</m:t>
                      </m:r>
                    </m:oMath>
                  </m:oMathPara>
                </a14:m>
                <a:endParaRPr kumimoji="1" lang="ja-JP" altLang="en-US" sz="3600" dirty="0"/>
              </a:p>
            </p:txBody>
          </p:sp>
        </mc:Choice>
        <mc:Fallback xmlns="">
          <p:sp>
            <p:nvSpPr>
              <p:cNvPr id="14" name="テキスト ボックス 13">
                <a:extLst>
                  <a:ext uri="{FF2B5EF4-FFF2-40B4-BE49-F238E27FC236}">
                    <a16:creationId xmlns:a16="http://schemas.microsoft.com/office/drawing/2014/main" id="{4E2DEC96-3E01-44A8-8B64-437D7E987F23}"/>
                  </a:ext>
                </a:extLst>
              </p:cNvPr>
              <p:cNvSpPr txBox="1">
                <a:spLocks noRot="1" noChangeAspect="1" noMove="1" noResize="1" noEditPoints="1" noAdjustHandles="1" noChangeArrowheads="1" noChangeShapeType="1" noTextEdit="1"/>
              </p:cNvSpPr>
              <p:nvPr/>
            </p:nvSpPr>
            <p:spPr>
              <a:xfrm>
                <a:off x="9021628" y="2201950"/>
                <a:ext cx="397416"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5C3388-1E4B-488F-90D3-F17EBDAFD8EE}"/>
                  </a:ext>
                </a:extLst>
              </p:cNvPr>
              <p:cNvSpPr txBox="1"/>
              <p:nvPr/>
            </p:nvSpPr>
            <p:spPr>
              <a:xfrm>
                <a:off x="3667745" y="2227708"/>
                <a:ext cx="3906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600" i="1">
                          <a:latin typeface="Cambria Math" panose="02040503050406030204" pitchFamily="18" charset="0"/>
                        </a:rPr>
                        <m:t>𝑥</m:t>
                      </m:r>
                    </m:oMath>
                  </m:oMathPara>
                </a14:m>
                <a:endParaRPr kumimoji="1" lang="ja-JP" altLang="en-US" sz="3600" dirty="0"/>
              </a:p>
            </p:txBody>
          </p:sp>
        </mc:Choice>
        <mc:Fallback xmlns="">
          <p:sp>
            <p:nvSpPr>
              <p:cNvPr id="15" name="テキスト ボックス 14">
                <a:extLst>
                  <a:ext uri="{FF2B5EF4-FFF2-40B4-BE49-F238E27FC236}">
                    <a16:creationId xmlns:a16="http://schemas.microsoft.com/office/drawing/2014/main" id="{5B5C3388-1E4B-488F-90D3-F17EBDAFD8EE}"/>
                  </a:ext>
                </a:extLst>
              </p:cNvPr>
              <p:cNvSpPr txBox="1">
                <a:spLocks noRot="1" noChangeAspect="1" noMove="1" noResize="1" noEditPoints="1" noAdjustHandles="1" noChangeArrowheads="1" noChangeShapeType="1" noTextEdit="1"/>
              </p:cNvSpPr>
              <p:nvPr/>
            </p:nvSpPr>
            <p:spPr>
              <a:xfrm>
                <a:off x="3667745" y="2227708"/>
                <a:ext cx="390684" cy="55399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84817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26210D05-FE9C-4756-BFF8-59DACE098D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966" y="1681782"/>
            <a:ext cx="3380974" cy="1687850"/>
          </a:xfrm>
          <a:prstGeom prst="rect">
            <a:avLst/>
          </a:prstGeom>
        </p:spPr>
      </p:pic>
      <p:sp>
        <p:nvSpPr>
          <p:cNvPr id="23" name="吹き出し: 四角形 22">
            <a:extLst>
              <a:ext uri="{FF2B5EF4-FFF2-40B4-BE49-F238E27FC236}">
                <a16:creationId xmlns:a16="http://schemas.microsoft.com/office/drawing/2014/main" id="{9B8EA4CE-8CF7-4029-8EE7-EAEA0C574E61}"/>
              </a:ext>
            </a:extLst>
          </p:cNvPr>
          <p:cNvSpPr/>
          <p:nvPr/>
        </p:nvSpPr>
        <p:spPr>
          <a:xfrm>
            <a:off x="2859109" y="2088635"/>
            <a:ext cx="8990201" cy="4450277"/>
          </a:xfrm>
          <a:prstGeom prst="wedgeRectCallout">
            <a:avLst>
              <a:gd name="adj1" fmla="val -67274"/>
              <a:gd name="adj2" fmla="val -42550"/>
            </a:avLst>
          </a:prstGeom>
          <a:solidFill>
            <a:srgbClr val="FFFFFF">
              <a:alpha val="69804"/>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p:txBody>
          <a:bodyPr>
            <a:normAutofit/>
          </a:bodyPr>
          <a:lstStyle/>
          <a:p>
            <a:r>
              <a:rPr lang="ja-JP" altLang="en-US" dirty="0"/>
              <a:t>ニューラルネットワークモデルの計算ルール</a:t>
            </a:r>
          </a:p>
        </p:txBody>
      </p:sp>
      <p:sp>
        <p:nvSpPr>
          <p:cNvPr id="4" name="楕円 3"/>
          <p:cNvSpPr/>
          <p:nvPr/>
        </p:nvSpPr>
        <p:spPr>
          <a:xfrm>
            <a:off x="4547105" y="2682779"/>
            <a:ext cx="1274752" cy="1274752"/>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1.0</a:t>
            </a:r>
            <a:endParaRPr lang="ja-JP" altLang="en-US" sz="2400" dirty="0"/>
          </a:p>
        </p:txBody>
      </p:sp>
      <p:sp>
        <p:nvSpPr>
          <p:cNvPr id="6" name="楕円 5"/>
          <p:cNvSpPr/>
          <p:nvPr/>
        </p:nvSpPr>
        <p:spPr>
          <a:xfrm>
            <a:off x="4547105" y="4968737"/>
            <a:ext cx="1274752" cy="1274752"/>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0.5</a:t>
            </a:r>
            <a:endParaRPr kumimoji="1" lang="ja-JP" altLang="en-US" sz="2400" dirty="0"/>
          </a:p>
        </p:txBody>
      </p:sp>
      <p:sp>
        <p:nvSpPr>
          <p:cNvPr id="7" name="楕円 6"/>
          <p:cNvSpPr/>
          <p:nvPr/>
        </p:nvSpPr>
        <p:spPr>
          <a:xfrm>
            <a:off x="6927622" y="3861122"/>
            <a:ext cx="1274752" cy="1274752"/>
          </a:xfrm>
          <a:prstGeom prst="ellipse">
            <a:avLst/>
          </a:prstGeom>
          <a:noFill/>
          <a:ln w="762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+0.3</a:t>
            </a:r>
            <a:endParaRPr lang="ja-JP" altLang="en-US" sz="2400" dirty="0"/>
          </a:p>
        </p:txBody>
      </p:sp>
      <p:cxnSp>
        <p:nvCxnSpPr>
          <p:cNvPr id="8" name="直線矢印コネクタ 7"/>
          <p:cNvCxnSpPr>
            <a:cxnSpLocks/>
            <a:stCxn id="4" idx="6"/>
            <a:endCxn id="7" idx="1"/>
          </p:cNvCxnSpPr>
          <p:nvPr/>
        </p:nvCxnSpPr>
        <p:spPr>
          <a:xfrm>
            <a:off x="5821857" y="3320156"/>
            <a:ext cx="1292448" cy="727650"/>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cxnSpLocks/>
            <a:stCxn id="6" idx="6"/>
            <a:endCxn id="7" idx="3"/>
          </p:cNvCxnSpPr>
          <p:nvPr/>
        </p:nvCxnSpPr>
        <p:spPr>
          <a:xfrm flipV="1">
            <a:off x="5821857" y="4949192"/>
            <a:ext cx="1292448" cy="656922"/>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a:stCxn id="7" idx="6"/>
          </p:cNvCxnSpPr>
          <p:nvPr/>
        </p:nvCxnSpPr>
        <p:spPr>
          <a:xfrm flipV="1">
            <a:off x="8202374" y="4498498"/>
            <a:ext cx="1615611" cy="1"/>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275634" y="3302147"/>
            <a:ext cx="571558" cy="434094"/>
          </a:xfrm>
          <a:prstGeom prst="rect">
            <a:avLst/>
          </a:prstGeom>
          <a:noFill/>
        </p:spPr>
        <p:txBody>
          <a:bodyPr wrap="none" rtlCol="0">
            <a:spAutoFit/>
          </a:bodyPr>
          <a:lstStyle/>
          <a:p>
            <a:r>
              <a:rPr kumimoji="1" lang="en-US" altLang="ja-JP" sz="2400" dirty="0"/>
              <a:t>0.1</a:t>
            </a:r>
            <a:endParaRPr kumimoji="1" lang="ja-JP" altLang="en-US" sz="2400" dirty="0"/>
          </a:p>
        </p:txBody>
      </p:sp>
      <p:sp>
        <p:nvSpPr>
          <p:cNvPr id="14" name="テキスト ボックス 13"/>
          <p:cNvSpPr txBox="1"/>
          <p:nvPr/>
        </p:nvSpPr>
        <p:spPr>
          <a:xfrm>
            <a:off x="6067476" y="4895877"/>
            <a:ext cx="571558" cy="434094"/>
          </a:xfrm>
          <a:prstGeom prst="rect">
            <a:avLst/>
          </a:prstGeom>
          <a:noFill/>
        </p:spPr>
        <p:txBody>
          <a:bodyPr wrap="none" rtlCol="0">
            <a:spAutoFit/>
          </a:bodyPr>
          <a:lstStyle/>
          <a:p>
            <a:r>
              <a:rPr kumimoji="1" lang="en-US" altLang="ja-JP" sz="2400" dirty="0"/>
              <a:t>0.2</a:t>
            </a:r>
            <a:endParaRPr kumimoji="1" lang="ja-JP" altLang="en-US" sz="2400" dirty="0"/>
          </a:p>
        </p:txBody>
      </p:sp>
      <p:sp>
        <p:nvSpPr>
          <p:cNvPr id="15" name="テキスト ボックス 14"/>
          <p:cNvSpPr txBox="1"/>
          <p:nvPr/>
        </p:nvSpPr>
        <p:spPr>
          <a:xfrm>
            <a:off x="2975496" y="3995262"/>
            <a:ext cx="1723549" cy="830997"/>
          </a:xfrm>
          <a:prstGeom prst="rect">
            <a:avLst/>
          </a:prstGeom>
          <a:noFill/>
        </p:spPr>
        <p:txBody>
          <a:bodyPr wrap="none" rtlCol="0">
            <a:spAutoFit/>
          </a:bodyPr>
          <a:lstStyle/>
          <a:p>
            <a:r>
              <a:rPr kumimoji="1" lang="ja-JP" altLang="en-US" sz="2400" dirty="0">
                <a:solidFill>
                  <a:srgbClr val="0070C0"/>
                </a:solidFill>
              </a:rPr>
              <a:t>入力元の</a:t>
            </a:r>
            <a:endParaRPr kumimoji="1" lang="en-US" altLang="ja-JP" sz="2400" dirty="0">
              <a:solidFill>
                <a:srgbClr val="0070C0"/>
              </a:solidFill>
            </a:endParaRPr>
          </a:p>
          <a:p>
            <a:r>
              <a:rPr kumimoji="1" lang="ja-JP" altLang="en-US" sz="2400" dirty="0">
                <a:solidFill>
                  <a:srgbClr val="0070C0"/>
                </a:solidFill>
              </a:rPr>
              <a:t>信号の強さ</a:t>
            </a:r>
          </a:p>
        </p:txBody>
      </p:sp>
      <p:cxnSp>
        <p:nvCxnSpPr>
          <p:cNvPr id="17" name="直線コネクタ 16"/>
          <p:cNvCxnSpPr>
            <a:cxnSpLocks/>
          </p:cNvCxnSpPr>
          <p:nvPr/>
        </p:nvCxnSpPr>
        <p:spPr>
          <a:xfrm>
            <a:off x="3794759" y="4819313"/>
            <a:ext cx="1127356" cy="687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a:cxnSpLocks/>
          </p:cNvCxnSpPr>
          <p:nvPr/>
        </p:nvCxnSpPr>
        <p:spPr>
          <a:xfrm flipV="1">
            <a:off x="3799229" y="3320156"/>
            <a:ext cx="1073600" cy="637375"/>
          </a:xfrm>
          <a:prstGeom prst="line">
            <a:avLst/>
          </a:prstGeom>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5821857" y="2447425"/>
            <a:ext cx="3580071" cy="434094"/>
          </a:xfrm>
          <a:prstGeom prst="rect">
            <a:avLst/>
          </a:prstGeom>
          <a:noFill/>
        </p:spPr>
        <p:txBody>
          <a:bodyPr wrap="none" rtlCol="0">
            <a:spAutoFit/>
          </a:bodyPr>
          <a:lstStyle/>
          <a:p>
            <a:r>
              <a:rPr kumimoji="1" lang="ja-JP" altLang="en-US" sz="2400" dirty="0">
                <a:solidFill>
                  <a:srgbClr val="0070C0"/>
                </a:solidFill>
              </a:rPr>
              <a:t>重み</a:t>
            </a:r>
            <a:r>
              <a:rPr kumimoji="1" lang="en-US" altLang="ja-JP" sz="2400" dirty="0">
                <a:solidFill>
                  <a:srgbClr val="0070C0"/>
                </a:solidFill>
              </a:rPr>
              <a:t>(</a:t>
            </a:r>
            <a:r>
              <a:rPr kumimoji="1" lang="ja-JP" altLang="en-US" sz="2400" dirty="0">
                <a:solidFill>
                  <a:srgbClr val="0070C0"/>
                </a:solidFill>
              </a:rPr>
              <a:t>信号の伝わりやすさ</a:t>
            </a:r>
            <a:r>
              <a:rPr kumimoji="1" lang="en-US" altLang="ja-JP" sz="2400" dirty="0">
                <a:solidFill>
                  <a:srgbClr val="0070C0"/>
                </a:solidFill>
              </a:rPr>
              <a:t>)</a:t>
            </a:r>
            <a:endParaRPr kumimoji="1" lang="ja-JP" altLang="en-US" sz="2400" dirty="0">
              <a:solidFill>
                <a:srgbClr val="0070C0"/>
              </a:solidFill>
            </a:endParaRPr>
          </a:p>
        </p:txBody>
      </p:sp>
      <p:cxnSp>
        <p:nvCxnSpPr>
          <p:cNvPr id="21" name="直線コネクタ 20"/>
          <p:cNvCxnSpPr>
            <a:cxnSpLocks/>
          </p:cNvCxnSpPr>
          <p:nvPr/>
        </p:nvCxnSpPr>
        <p:spPr>
          <a:xfrm flipH="1" flipV="1">
            <a:off x="6196308" y="2851455"/>
            <a:ext cx="266515" cy="458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p:cNvCxnSpPr>
            <a:cxnSpLocks/>
            <a:stCxn id="14" idx="0"/>
          </p:cNvCxnSpPr>
          <p:nvPr/>
        </p:nvCxnSpPr>
        <p:spPr>
          <a:xfrm flipH="1" flipV="1">
            <a:off x="6093860" y="2776134"/>
            <a:ext cx="259396" cy="2119743"/>
          </a:xfrm>
          <a:prstGeom prst="line">
            <a:avLst/>
          </a:prstGeom>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7417647" y="3104642"/>
            <a:ext cx="3290675" cy="434094"/>
          </a:xfrm>
          <a:prstGeom prst="rect">
            <a:avLst/>
          </a:prstGeom>
          <a:noFill/>
        </p:spPr>
        <p:txBody>
          <a:bodyPr wrap="none" rtlCol="0">
            <a:spAutoFit/>
          </a:bodyPr>
          <a:lstStyle/>
          <a:p>
            <a:r>
              <a:rPr lang="ja-JP" altLang="en-US" sz="2400" dirty="0">
                <a:solidFill>
                  <a:srgbClr val="0070C0"/>
                </a:solidFill>
              </a:rPr>
              <a:t>発火のし易さ</a:t>
            </a:r>
            <a:r>
              <a:rPr lang="en-US" altLang="ja-JP" sz="2400" dirty="0">
                <a:solidFill>
                  <a:srgbClr val="0070C0"/>
                </a:solidFill>
              </a:rPr>
              <a:t>(</a:t>
            </a:r>
            <a:r>
              <a:rPr lang="ja-JP" altLang="en-US" sz="2400" dirty="0">
                <a:solidFill>
                  <a:srgbClr val="0070C0"/>
                </a:solidFill>
              </a:rPr>
              <a:t>バイアス</a:t>
            </a:r>
            <a:r>
              <a:rPr lang="en-US" altLang="ja-JP" sz="2400" dirty="0">
                <a:solidFill>
                  <a:srgbClr val="0070C0"/>
                </a:solidFill>
              </a:rPr>
              <a:t>)</a:t>
            </a:r>
            <a:endParaRPr kumimoji="1" lang="ja-JP" altLang="en-US" sz="2400" dirty="0">
              <a:solidFill>
                <a:srgbClr val="0070C0"/>
              </a:solidFill>
            </a:endParaRPr>
          </a:p>
        </p:txBody>
      </p:sp>
      <p:cxnSp>
        <p:nvCxnSpPr>
          <p:cNvPr id="27" name="直線コネクタ 26"/>
          <p:cNvCxnSpPr>
            <a:cxnSpLocks/>
          </p:cNvCxnSpPr>
          <p:nvPr/>
        </p:nvCxnSpPr>
        <p:spPr>
          <a:xfrm flipV="1">
            <a:off x="7636380" y="3412779"/>
            <a:ext cx="337666" cy="917385"/>
          </a:xfrm>
          <a:prstGeom prst="line">
            <a:avLst/>
          </a:prstGeom>
        </p:spPr>
        <p:style>
          <a:lnRef idx="1">
            <a:schemeClr val="accent1"/>
          </a:lnRef>
          <a:fillRef idx="0">
            <a:schemeClr val="accent1"/>
          </a:fillRef>
          <a:effectRef idx="0">
            <a:schemeClr val="accent1"/>
          </a:effectRef>
          <a:fontRef idx="minor">
            <a:schemeClr val="tx1"/>
          </a:fontRef>
        </p:style>
      </p:cxnSp>
      <p:sp>
        <p:nvSpPr>
          <p:cNvPr id="29" name="フリーフォーム: 図形 28"/>
          <p:cNvSpPr/>
          <p:nvPr/>
        </p:nvSpPr>
        <p:spPr>
          <a:xfrm>
            <a:off x="7735288" y="4330164"/>
            <a:ext cx="388152" cy="35257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30" name="直線コネクタ 29"/>
          <p:cNvCxnSpPr>
            <a:cxnSpLocks/>
          </p:cNvCxnSpPr>
          <p:nvPr/>
        </p:nvCxnSpPr>
        <p:spPr>
          <a:xfrm>
            <a:off x="8030846" y="4580871"/>
            <a:ext cx="1283131" cy="526073"/>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8529658" y="5119798"/>
            <a:ext cx="2997227" cy="773881"/>
          </a:xfrm>
          <a:prstGeom prst="rect">
            <a:avLst/>
          </a:prstGeom>
          <a:noFill/>
        </p:spPr>
        <p:txBody>
          <a:bodyPr wrap="none" rtlCol="0">
            <a:spAutoFit/>
          </a:bodyPr>
          <a:lstStyle/>
          <a:p>
            <a:r>
              <a:rPr lang="ja-JP" altLang="en-US" sz="2400" dirty="0">
                <a:solidFill>
                  <a:srgbClr val="0070C0"/>
                </a:solidFill>
              </a:rPr>
              <a:t>活性化関数</a:t>
            </a:r>
            <a:endParaRPr lang="en-US" altLang="ja-JP" sz="2400" dirty="0">
              <a:solidFill>
                <a:srgbClr val="0070C0"/>
              </a:solidFill>
            </a:endParaRPr>
          </a:p>
          <a:p>
            <a:r>
              <a:rPr lang="en-US" altLang="ja-JP" sz="2400" dirty="0">
                <a:solidFill>
                  <a:srgbClr val="0070C0"/>
                </a:solidFill>
              </a:rPr>
              <a:t>(</a:t>
            </a:r>
            <a:r>
              <a:rPr kumimoji="1" lang="ja-JP" altLang="en-US" sz="2400" dirty="0">
                <a:solidFill>
                  <a:srgbClr val="0070C0"/>
                </a:solidFill>
              </a:rPr>
              <a:t>いくつか種類がある</a:t>
            </a:r>
            <a:r>
              <a:rPr kumimoji="1" lang="en-US" altLang="ja-JP" sz="2400" dirty="0">
                <a:solidFill>
                  <a:srgbClr val="0070C0"/>
                </a:solidFill>
              </a:rPr>
              <a:t>)</a:t>
            </a:r>
            <a:endParaRPr kumimoji="1" lang="ja-JP" altLang="en-US" sz="2400" dirty="0">
              <a:solidFill>
                <a:srgbClr val="0070C0"/>
              </a:solidFill>
            </a:endParaRPr>
          </a:p>
        </p:txBody>
      </p: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16</a:t>
            </a:fld>
            <a:endParaRPr kumimoji="1" lang="ja-JP" altLang="en-US"/>
          </a:p>
        </p:txBody>
      </p:sp>
      <p:sp>
        <p:nvSpPr>
          <p:cNvPr id="28" name="正方形/長方形 27">
            <a:extLst>
              <a:ext uri="{FF2B5EF4-FFF2-40B4-BE49-F238E27FC236}">
                <a16:creationId xmlns:a16="http://schemas.microsoft.com/office/drawing/2014/main" id="{ADC8269D-004F-4E11-9A88-0AE427310131}"/>
              </a:ext>
            </a:extLst>
          </p:cNvPr>
          <p:cNvSpPr/>
          <p:nvPr/>
        </p:nvSpPr>
        <p:spPr>
          <a:xfrm>
            <a:off x="953037" y="2153359"/>
            <a:ext cx="373487" cy="29406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B2DFF4A1-D8BC-45EE-AED6-CF15AF3F9BB9}"/>
              </a:ext>
            </a:extLst>
          </p:cNvPr>
          <p:cNvSpPr txBox="1"/>
          <p:nvPr/>
        </p:nvSpPr>
        <p:spPr>
          <a:xfrm>
            <a:off x="9817985" y="4228327"/>
            <a:ext cx="2031325" cy="461665"/>
          </a:xfrm>
          <a:prstGeom prst="rect">
            <a:avLst/>
          </a:prstGeom>
          <a:noFill/>
        </p:spPr>
        <p:txBody>
          <a:bodyPr wrap="none" rtlCol="0">
            <a:spAutoFit/>
          </a:bodyPr>
          <a:lstStyle/>
          <a:p>
            <a:r>
              <a:rPr kumimoji="1" lang="ja-JP" altLang="en-US" sz="2400" dirty="0">
                <a:solidFill>
                  <a:srgbClr val="0070C0"/>
                </a:solidFill>
              </a:rPr>
              <a:t>次のノードへ</a:t>
            </a:r>
          </a:p>
        </p:txBody>
      </p:sp>
      <p:sp>
        <p:nvSpPr>
          <p:cNvPr id="3" name="楕円 2">
            <a:extLst>
              <a:ext uri="{FF2B5EF4-FFF2-40B4-BE49-F238E27FC236}">
                <a16:creationId xmlns:a16="http://schemas.microsoft.com/office/drawing/2014/main" id="{655B263F-8C90-400F-AB32-8EA3F389A093}"/>
              </a:ext>
            </a:extLst>
          </p:cNvPr>
          <p:cNvSpPr/>
          <p:nvPr/>
        </p:nvSpPr>
        <p:spPr>
          <a:xfrm>
            <a:off x="8259666" y="4937441"/>
            <a:ext cx="3449893" cy="12747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61586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活性化関数</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90638" y="2134791"/>
            <a:ext cx="320992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23534" y="2149078"/>
            <a:ext cx="31813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30887" y="2120503"/>
            <a:ext cx="31623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線矢印コネクタ 3"/>
          <p:cNvCxnSpPr/>
          <p:nvPr/>
        </p:nvCxnSpPr>
        <p:spPr>
          <a:xfrm flipV="1">
            <a:off x="924791" y="2567312"/>
            <a:ext cx="0" cy="17041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8346" y="3137285"/>
            <a:ext cx="800219" cy="461665"/>
          </a:xfrm>
          <a:prstGeom prst="rect">
            <a:avLst/>
          </a:prstGeom>
          <a:noFill/>
        </p:spPr>
        <p:txBody>
          <a:bodyPr wrap="none" rtlCol="0">
            <a:spAutoFit/>
          </a:bodyPr>
          <a:lstStyle/>
          <a:p>
            <a:r>
              <a:rPr kumimoji="1" lang="ja-JP" altLang="en-US" sz="2400"/>
              <a:t>出力</a:t>
            </a:r>
            <a:endParaRPr kumimoji="1" lang="ja-JP" altLang="en-US" sz="2400" dirty="0"/>
          </a:p>
        </p:txBody>
      </p:sp>
      <p:sp>
        <p:nvSpPr>
          <p:cNvPr id="5" name="テキスト ボックス 4"/>
          <p:cNvSpPr txBox="1"/>
          <p:nvPr/>
        </p:nvSpPr>
        <p:spPr>
          <a:xfrm>
            <a:off x="1894377" y="1537137"/>
            <a:ext cx="2031325" cy="461665"/>
          </a:xfrm>
          <a:prstGeom prst="rect">
            <a:avLst/>
          </a:prstGeom>
          <a:noFill/>
        </p:spPr>
        <p:txBody>
          <a:bodyPr wrap="none" rtlCol="0">
            <a:spAutoFit/>
          </a:bodyPr>
          <a:lstStyle/>
          <a:p>
            <a:r>
              <a:rPr kumimoji="1" lang="ja-JP" altLang="en-US" sz="2400" dirty="0"/>
              <a:t>ステップ関数</a:t>
            </a:r>
          </a:p>
        </p:txBody>
      </p:sp>
      <p:sp>
        <p:nvSpPr>
          <p:cNvPr id="10" name="テキスト ボックス 9"/>
          <p:cNvSpPr txBox="1"/>
          <p:nvPr/>
        </p:nvSpPr>
        <p:spPr>
          <a:xfrm>
            <a:off x="5197569" y="1547572"/>
            <a:ext cx="2339102" cy="461665"/>
          </a:xfrm>
          <a:prstGeom prst="rect">
            <a:avLst/>
          </a:prstGeom>
          <a:noFill/>
        </p:spPr>
        <p:txBody>
          <a:bodyPr wrap="none" rtlCol="0">
            <a:spAutoFit/>
          </a:bodyPr>
          <a:lstStyle/>
          <a:p>
            <a:r>
              <a:rPr kumimoji="1" lang="ja-JP" altLang="en-US" sz="2400" dirty="0"/>
              <a:t>シグモイド関数</a:t>
            </a:r>
          </a:p>
        </p:txBody>
      </p:sp>
      <p:sp>
        <p:nvSpPr>
          <p:cNvPr id="11" name="テキスト ボックス 10"/>
          <p:cNvSpPr txBox="1"/>
          <p:nvPr/>
        </p:nvSpPr>
        <p:spPr>
          <a:xfrm>
            <a:off x="8592847" y="1337804"/>
            <a:ext cx="3350597" cy="830997"/>
          </a:xfrm>
          <a:prstGeom prst="rect">
            <a:avLst/>
          </a:prstGeom>
          <a:noFill/>
        </p:spPr>
        <p:txBody>
          <a:bodyPr wrap="none" rtlCol="0">
            <a:spAutoFit/>
          </a:bodyPr>
          <a:lstStyle/>
          <a:p>
            <a:r>
              <a:rPr lang="en-US" altLang="ja-JP" sz="2400" dirty="0" err="1"/>
              <a:t>Re</a:t>
            </a:r>
            <a:r>
              <a:rPr kumimoji="1" lang="en-US" altLang="ja-JP" sz="2400" dirty="0" err="1"/>
              <a:t>LU</a:t>
            </a:r>
            <a:r>
              <a:rPr kumimoji="1" lang="ja-JP" altLang="en-US" sz="2400" dirty="0"/>
              <a:t>関数</a:t>
            </a:r>
            <a:endParaRPr kumimoji="1" lang="en-US" altLang="ja-JP" sz="2400" dirty="0"/>
          </a:p>
          <a:p>
            <a:r>
              <a:rPr kumimoji="1" lang="en-US" altLang="ja-JP" sz="2400" dirty="0"/>
              <a:t>(</a:t>
            </a:r>
            <a:r>
              <a:rPr kumimoji="1" lang="en-US" altLang="ja-JP" sz="2400" u="sng" dirty="0"/>
              <a:t>Re</a:t>
            </a:r>
            <a:r>
              <a:rPr kumimoji="1" lang="en-US" altLang="ja-JP" sz="2400" dirty="0"/>
              <a:t>ctified </a:t>
            </a:r>
            <a:r>
              <a:rPr kumimoji="1" lang="en-US" altLang="ja-JP" sz="2400" u="sng" dirty="0"/>
              <a:t>L</a:t>
            </a:r>
            <a:r>
              <a:rPr kumimoji="1" lang="en-US" altLang="ja-JP" sz="2400" dirty="0"/>
              <a:t>inear </a:t>
            </a:r>
            <a:r>
              <a:rPr kumimoji="1" lang="en-US" altLang="ja-JP" sz="2400" u="sng" dirty="0"/>
              <a:t>U</a:t>
            </a:r>
            <a:r>
              <a:rPr kumimoji="1" lang="en-US" altLang="ja-JP" sz="2400" dirty="0"/>
              <a:t>nit)</a:t>
            </a:r>
            <a:endParaRPr kumimoji="1" lang="ja-JP" altLang="en-US" sz="2400" dirty="0"/>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325260" y="5299322"/>
            <a:ext cx="2773554" cy="131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22100" y="5447245"/>
            <a:ext cx="2921478" cy="1016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359499" y="5336303"/>
            <a:ext cx="3050911" cy="1238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17</a:t>
            </a:fld>
            <a:endParaRPr kumimoji="1" lang="ja-JP" altLang="en-US"/>
          </a:p>
        </p:txBody>
      </p:sp>
      <p:cxnSp>
        <p:nvCxnSpPr>
          <p:cNvPr id="7" name="直線矢印コネクタ 6"/>
          <p:cNvCxnSpPr/>
          <p:nvPr/>
        </p:nvCxnSpPr>
        <p:spPr>
          <a:xfrm>
            <a:off x="1622738" y="4700788"/>
            <a:ext cx="26015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262582" y="4696210"/>
            <a:ext cx="3262432" cy="461665"/>
          </a:xfrm>
          <a:prstGeom prst="rect">
            <a:avLst/>
          </a:prstGeom>
          <a:noFill/>
        </p:spPr>
        <p:txBody>
          <a:bodyPr wrap="none" rtlCol="0">
            <a:spAutoFit/>
          </a:bodyPr>
          <a:lstStyle/>
          <a:p>
            <a:r>
              <a:rPr kumimoji="1" lang="ja-JP" altLang="en-US" sz="2400" dirty="0"/>
              <a:t>入力の総和＋バイアス</a:t>
            </a:r>
          </a:p>
        </p:txBody>
      </p:sp>
    </p:spTree>
    <p:extLst>
      <p:ext uri="{BB962C8B-B14F-4D97-AF65-F5344CB8AC3E}">
        <p14:creationId xmlns:p14="http://schemas.microsoft.com/office/powerpoint/2010/main" val="1235234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633597"/>
            <a:ext cx="10515600" cy="1325563"/>
          </a:xfrm>
        </p:spPr>
        <p:txBody>
          <a:bodyPr>
            <a:noAutofit/>
          </a:bodyPr>
          <a:lstStyle/>
          <a:p>
            <a:r>
              <a:rPr kumimoji="1" lang="ja-JP" altLang="en-US" sz="4000" dirty="0"/>
              <a:t>手触り感持って</a:t>
            </a:r>
            <a:r>
              <a:rPr lang="ja-JP" altLang="en-US" sz="4000" dirty="0"/>
              <a:t>理解するために、</a:t>
            </a:r>
            <a:r>
              <a:rPr kumimoji="1" lang="ja-JP" altLang="en-US" sz="4000" dirty="0"/>
              <a:t>さほどディープじゃない</a:t>
            </a:r>
            <a:r>
              <a:rPr lang="ja-JP" altLang="en-US" sz="4000" dirty="0"/>
              <a:t>ニューラルネットワークモデルを使って手計算してみよう</a:t>
            </a:r>
            <a:endParaRPr kumimoji="1" lang="ja-JP" altLang="en-US" sz="40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18</a:t>
            </a:fld>
            <a:endParaRPr kumimoji="1" lang="ja-JP" altLang="en-US"/>
          </a:p>
        </p:txBody>
      </p:sp>
      <p:pic>
        <p:nvPicPr>
          <p:cNvPr id="4" name="図 3">
            <a:extLst>
              <a:ext uri="{FF2B5EF4-FFF2-40B4-BE49-F238E27FC236}">
                <a16:creationId xmlns:a16="http://schemas.microsoft.com/office/drawing/2014/main" id="{91B73944-D4D0-40C7-ADC6-A649E8DA57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9594" y="3515056"/>
            <a:ext cx="4258614" cy="2841294"/>
          </a:xfrm>
          <a:prstGeom prst="rect">
            <a:avLst/>
          </a:prstGeom>
        </p:spPr>
      </p:pic>
    </p:spTree>
    <p:extLst>
      <p:ext uri="{BB962C8B-B14F-4D97-AF65-F5344CB8AC3E}">
        <p14:creationId xmlns:p14="http://schemas.microsoft.com/office/powerpoint/2010/main" val="367024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FD6A19F6-3486-4ED3-800F-B4568EB0503F}"/>
              </a:ext>
            </a:extLst>
          </p:cNvPr>
          <p:cNvGrpSpPr/>
          <p:nvPr/>
        </p:nvGrpSpPr>
        <p:grpSpPr>
          <a:xfrm>
            <a:off x="1161760" y="11197"/>
            <a:ext cx="9868479" cy="5541022"/>
            <a:chOff x="1100138" y="222279"/>
            <a:chExt cx="10937314" cy="6141159"/>
          </a:xfrm>
        </p:grpSpPr>
        <p:sp>
          <p:nvSpPr>
            <p:cNvPr id="4"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stCxn id="4" idx="6"/>
              <a:endCxn id="10"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3052698" y="1357198"/>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77" name="テキスト ボックス 76"/>
            <p:cNvSpPr txBox="1"/>
            <p:nvPr/>
          </p:nvSpPr>
          <p:spPr>
            <a:xfrm>
              <a:off x="3151310" y="2060925"/>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78" name="テキスト ボックス 77"/>
            <p:cNvSpPr txBox="1"/>
            <p:nvPr/>
          </p:nvSpPr>
          <p:spPr>
            <a:xfrm>
              <a:off x="2698595" y="2764652"/>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79" name="テキスト ボックス 78"/>
            <p:cNvSpPr txBox="1"/>
            <p:nvPr/>
          </p:nvSpPr>
          <p:spPr>
            <a:xfrm>
              <a:off x="2774793" y="3647677"/>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0" name="テキスト ボックス 79"/>
            <p:cNvSpPr txBox="1"/>
            <p:nvPr/>
          </p:nvSpPr>
          <p:spPr>
            <a:xfrm>
              <a:off x="3075110" y="4136252"/>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1" name="テキスト ボックス 80"/>
            <p:cNvSpPr txBox="1"/>
            <p:nvPr/>
          </p:nvSpPr>
          <p:spPr>
            <a:xfrm>
              <a:off x="3093040" y="4880320"/>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83" name="テキスト ボックス 82"/>
            <p:cNvSpPr txBox="1"/>
            <p:nvPr/>
          </p:nvSpPr>
          <p:spPr>
            <a:xfrm>
              <a:off x="6035942" y="1329096"/>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84" name="テキスト ボックス 83"/>
            <p:cNvSpPr txBox="1"/>
            <p:nvPr/>
          </p:nvSpPr>
          <p:spPr>
            <a:xfrm>
              <a:off x="5825325" y="2005381"/>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5" name="テキスト ボックス 84"/>
            <p:cNvSpPr txBox="1"/>
            <p:nvPr/>
          </p:nvSpPr>
          <p:spPr>
            <a:xfrm>
              <a:off x="5899907" y="2783938"/>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6" name="テキスト ボックス 85"/>
            <p:cNvSpPr txBox="1"/>
            <p:nvPr/>
          </p:nvSpPr>
          <p:spPr>
            <a:xfrm>
              <a:off x="6027175" y="3444423"/>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87" name="テキスト ボックス 86"/>
            <p:cNvSpPr txBox="1"/>
            <p:nvPr/>
          </p:nvSpPr>
          <p:spPr>
            <a:xfrm>
              <a:off x="5746102" y="4607147"/>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88" name="テキスト ボックス 87"/>
            <p:cNvSpPr txBox="1"/>
            <p:nvPr/>
          </p:nvSpPr>
          <p:spPr>
            <a:xfrm>
              <a:off x="6035942" y="5249652"/>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90" name="テキスト ボックス 89"/>
            <p:cNvSpPr txBox="1"/>
            <p:nvPr/>
          </p:nvSpPr>
          <p:spPr>
            <a:xfrm>
              <a:off x="8822072" y="1690085"/>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91" name="テキスト ボックス 90"/>
            <p:cNvSpPr txBox="1"/>
            <p:nvPr/>
          </p:nvSpPr>
          <p:spPr>
            <a:xfrm>
              <a:off x="8526824" y="2528668"/>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92" name="テキスト ボックス 91"/>
            <p:cNvSpPr txBox="1"/>
            <p:nvPr/>
          </p:nvSpPr>
          <p:spPr>
            <a:xfrm>
              <a:off x="8587157" y="3812512"/>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93" name="テキスト ボックス 92"/>
            <p:cNvSpPr txBox="1"/>
            <p:nvPr/>
          </p:nvSpPr>
          <p:spPr>
            <a:xfrm>
              <a:off x="8845506" y="4806367"/>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94"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1517099" y="406421"/>
              <a:ext cx="737702" cy="369332"/>
            </a:xfrm>
            <a:prstGeom prst="rect">
              <a:avLst/>
            </a:prstGeom>
            <a:noFill/>
          </p:spPr>
          <p:txBody>
            <a:bodyPr wrap="none" rtlCol="0">
              <a:spAutoFit/>
            </a:bodyPr>
            <a:lstStyle/>
            <a:p>
              <a:r>
                <a:rPr kumimoji="1" lang="en-US" altLang="ja-JP" u="sng" dirty="0"/>
                <a:t>Input</a:t>
              </a:r>
              <a:endParaRPr kumimoji="1" lang="ja-JP" altLang="en-US" u="sng" dirty="0"/>
            </a:p>
          </p:txBody>
        </p:sp>
        <p:sp>
          <p:nvSpPr>
            <p:cNvPr id="52" name="テキスト ボックス 51"/>
            <p:cNvSpPr txBox="1"/>
            <p:nvPr/>
          </p:nvSpPr>
          <p:spPr>
            <a:xfrm>
              <a:off x="11117007" y="401397"/>
              <a:ext cx="920445" cy="369332"/>
            </a:xfrm>
            <a:prstGeom prst="rect">
              <a:avLst/>
            </a:prstGeom>
            <a:noFill/>
          </p:spPr>
          <p:txBody>
            <a:bodyPr wrap="none" rtlCol="0">
              <a:spAutoFit/>
            </a:bodyPr>
            <a:lstStyle/>
            <a:p>
              <a:r>
                <a:rPr kumimoji="1" lang="en-US" altLang="ja-JP" u="sng" dirty="0">
                  <a:solidFill>
                    <a:srgbClr val="0070C0"/>
                  </a:solidFill>
                </a:rPr>
                <a:t>Output</a:t>
              </a:r>
              <a:endParaRPr kumimoji="1" lang="ja-JP" altLang="en-US" u="sng" dirty="0">
                <a:solidFill>
                  <a:srgbClr val="0070C0"/>
                </a:solidFill>
              </a:endParaRPr>
            </a:p>
          </p:txBody>
        </p:sp>
        <p:sp>
          <p:nvSpPr>
            <p:cNvPr id="55" name="テキスト ボックス 54"/>
            <p:cNvSpPr txBox="1"/>
            <p:nvPr/>
          </p:nvSpPr>
          <p:spPr>
            <a:xfrm>
              <a:off x="5354844" y="222279"/>
              <a:ext cx="1441420" cy="307777"/>
            </a:xfrm>
            <a:prstGeom prst="rect">
              <a:avLst/>
            </a:prstGeom>
            <a:noFill/>
          </p:spPr>
          <p:txBody>
            <a:bodyPr wrap="none" rtlCol="0">
              <a:spAutoFit/>
            </a:bodyPr>
            <a:lstStyle/>
            <a:p>
              <a:r>
                <a:rPr lang="ja-JP" altLang="en-US" sz="1400" dirty="0"/>
                <a:t>シグモイド関数</a:t>
              </a:r>
              <a:endParaRPr lang="en-US" altLang="ja-JP" sz="1400" dirty="0"/>
            </a:p>
          </p:txBody>
        </p:sp>
        <p:cxnSp>
          <p:nvCxnSpPr>
            <p:cNvPr id="13" name="直線コネクタ 12"/>
            <p:cNvCxnSpPr/>
            <p:nvPr/>
          </p:nvCxnSpPr>
          <p:spPr>
            <a:xfrm flipV="1">
              <a:off x="5430285" y="479098"/>
              <a:ext cx="265108" cy="528837"/>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19</a:t>
            </a:fld>
            <a:endParaRPr kumimoji="1" lang="ja-JP" altLang="en-US"/>
          </a:p>
        </p:txBody>
      </p:sp>
      <p:pic>
        <p:nvPicPr>
          <p:cNvPr id="110" name="Picture 3">
            <a:extLst>
              <a:ext uri="{FF2B5EF4-FFF2-40B4-BE49-F238E27FC236}">
                <a16:creationId xmlns:a16="http://schemas.microsoft.com/office/drawing/2014/main" id="{B86B9157-9421-4634-BC4E-87F6A587014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9478" y="5104878"/>
            <a:ext cx="2834171" cy="1661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 name="テキスト ボックス 110">
            <a:extLst>
              <a:ext uri="{FF2B5EF4-FFF2-40B4-BE49-F238E27FC236}">
                <a16:creationId xmlns:a16="http://schemas.microsoft.com/office/drawing/2014/main" id="{EAFD50C2-47EF-4A8F-AADC-96F8D761E16E}"/>
              </a:ext>
            </a:extLst>
          </p:cNvPr>
          <p:cNvSpPr txBox="1"/>
          <p:nvPr/>
        </p:nvSpPr>
        <p:spPr>
          <a:xfrm>
            <a:off x="98722" y="4902833"/>
            <a:ext cx="2018501" cy="261610"/>
          </a:xfrm>
          <a:prstGeom prst="rect">
            <a:avLst/>
          </a:prstGeom>
          <a:noFill/>
        </p:spPr>
        <p:txBody>
          <a:bodyPr wrap="none" rtlCol="0">
            <a:spAutoFit/>
          </a:bodyPr>
          <a:lstStyle/>
          <a:p>
            <a:r>
              <a:rPr lang="ja-JP" altLang="en-US" sz="1100" dirty="0"/>
              <a:t>シグモイド関数、参照シート</a:t>
            </a:r>
            <a:endParaRPr kumimoji="1" lang="ja-JP" altLang="en-US" sz="1100" dirty="0"/>
          </a:p>
        </p:txBody>
      </p:sp>
      <p:cxnSp>
        <p:nvCxnSpPr>
          <p:cNvPr id="112" name="直線コネクタ 111">
            <a:extLst>
              <a:ext uri="{FF2B5EF4-FFF2-40B4-BE49-F238E27FC236}">
                <a16:creationId xmlns:a16="http://schemas.microsoft.com/office/drawing/2014/main" id="{2A99C3F2-6AB3-4088-AEE2-A9F33240E860}"/>
              </a:ext>
            </a:extLst>
          </p:cNvPr>
          <p:cNvCxnSpPr/>
          <p:nvPr/>
        </p:nvCxnSpPr>
        <p:spPr>
          <a:xfrm flipV="1">
            <a:off x="1646986" y="5839979"/>
            <a:ext cx="0" cy="78867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06A58623-CD5C-42C0-A1CA-EC57CACB2773}"/>
              </a:ext>
            </a:extLst>
          </p:cNvPr>
          <p:cNvCxnSpPr/>
          <p:nvPr/>
        </p:nvCxnSpPr>
        <p:spPr>
          <a:xfrm flipV="1">
            <a:off x="1747294" y="5695785"/>
            <a:ext cx="0" cy="93286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0E1EAD69-1BB2-445F-A377-FC143FC4AF93}"/>
              </a:ext>
            </a:extLst>
          </p:cNvPr>
          <p:cNvCxnSpPr/>
          <p:nvPr/>
        </p:nvCxnSpPr>
        <p:spPr>
          <a:xfrm flipV="1">
            <a:off x="1817853" y="5619300"/>
            <a:ext cx="0" cy="10093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ED7AB900-752C-40E3-A3C5-81536A6ADC53}"/>
              </a:ext>
            </a:extLst>
          </p:cNvPr>
          <p:cNvCxnSpPr/>
          <p:nvPr/>
        </p:nvCxnSpPr>
        <p:spPr>
          <a:xfrm flipV="1">
            <a:off x="1708995" y="5753235"/>
            <a:ext cx="0" cy="8745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DD76DB85-8AB2-4F6D-B41C-F1BC62FEEE1F}"/>
              </a:ext>
            </a:extLst>
          </p:cNvPr>
          <p:cNvCxnSpPr/>
          <p:nvPr/>
        </p:nvCxnSpPr>
        <p:spPr>
          <a:xfrm flipV="1">
            <a:off x="1855241" y="5565499"/>
            <a:ext cx="0" cy="1062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70796C00-0A40-421A-BA86-D84D7FDA8BBB}"/>
              </a:ext>
            </a:extLst>
          </p:cNvPr>
          <p:cNvCxnSpPr/>
          <p:nvPr/>
        </p:nvCxnSpPr>
        <p:spPr>
          <a:xfrm>
            <a:off x="359275" y="5839979"/>
            <a:ext cx="128577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8" name="円/楕円 18">
            <a:extLst>
              <a:ext uri="{FF2B5EF4-FFF2-40B4-BE49-F238E27FC236}">
                <a16:creationId xmlns:a16="http://schemas.microsoft.com/office/drawing/2014/main" id="{68CD1CD7-7E88-4957-B439-EA3F2B6F7947}"/>
              </a:ext>
            </a:extLst>
          </p:cNvPr>
          <p:cNvSpPr/>
          <p:nvPr/>
        </p:nvSpPr>
        <p:spPr>
          <a:xfrm>
            <a:off x="1614955" y="5816156"/>
            <a:ext cx="51978" cy="519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9" name="直線コネクタ 118">
            <a:extLst>
              <a:ext uri="{FF2B5EF4-FFF2-40B4-BE49-F238E27FC236}">
                <a16:creationId xmlns:a16="http://schemas.microsoft.com/office/drawing/2014/main" id="{9C619582-C84C-47C1-8720-20C79021CF7B}"/>
              </a:ext>
            </a:extLst>
          </p:cNvPr>
          <p:cNvCxnSpPr/>
          <p:nvPr/>
        </p:nvCxnSpPr>
        <p:spPr>
          <a:xfrm>
            <a:off x="361213" y="5753235"/>
            <a:ext cx="134778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0" name="円/楕円 28">
            <a:extLst>
              <a:ext uri="{FF2B5EF4-FFF2-40B4-BE49-F238E27FC236}">
                <a16:creationId xmlns:a16="http://schemas.microsoft.com/office/drawing/2014/main" id="{77F914E0-528C-4787-B32F-9EF4C9442FDC}"/>
              </a:ext>
            </a:extLst>
          </p:cNvPr>
          <p:cNvSpPr/>
          <p:nvPr/>
        </p:nvSpPr>
        <p:spPr>
          <a:xfrm>
            <a:off x="1673316" y="5727246"/>
            <a:ext cx="51978" cy="519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1" name="直線コネクタ 120">
            <a:extLst>
              <a:ext uri="{FF2B5EF4-FFF2-40B4-BE49-F238E27FC236}">
                <a16:creationId xmlns:a16="http://schemas.microsoft.com/office/drawing/2014/main" id="{396A02EA-A358-4E66-BC4F-675F7EE20B32}"/>
              </a:ext>
            </a:extLst>
          </p:cNvPr>
          <p:cNvCxnSpPr/>
          <p:nvPr/>
        </p:nvCxnSpPr>
        <p:spPr>
          <a:xfrm>
            <a:off x="365772" y="5705816"/>
            <a:ext cx="138152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2" name="円/楕円 34">
            <a:extLst>
              <a:ext uri="{FF2B5EF4-FFF2-40B4-BE49-F238E27FC236}">
                <a16:creationId xmlns:a16="http://schemas.microsoft.com/office/drawing/2014/main" id="{92E48B22-798E-4280-A31C-05BA0BFD5975}"/>
              </a:ext>
            </a:extLst>
          </p:cNvPr>
          <p:cNvSpPr/>
          <p:nvPr/>
        </p:nvSpPr>
        <p:spPr>
          <a:xfrm>
            <a:off x="1713440" y="5674356"/>
            <a:ext cx="51978" cy="519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3" name="直線コネクタ 122">
            <a:extLst>
              <a:ext uri="{FF2B5EF4-FFF2-40B4-BE49-F238E27FC236}">
                <a16:creationId xmlns:a16="http://schemas.microsoft.com/office/drawing/2014/main" id="{7B16DD87-CF2C-47FE-8925-88E305014826}"/>
              </a:ext>
            </a:extLst>
          </p:cNvPr>
          <p:cNvCxnSpPr/>
          <p:nvPr/>
        </p:nvCxnSpPr>
        <p:spPr>
          <a:xfrm>
            <a:off x="364860" y="5611889"/>
            <a:ext cx="14529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4" name="円/楕円 41">
            <a:extLst>
              <a:ext uri="{FF2B5EF4-FFF2-40B4-BE49-F238E27FC236}">
                <a16:creationId xmlns:a16="http://schemas.microsoft.com/office/drawing/2014/main" id="{ED3D3D64-3AC7-4A3C-9AFA-42748F975FB9}"/>
              </a:ext>
            </a:extLst>
          </p:cNvPr>
          <p:cNvSpPr/>
          <p:nvPr/>
        </p:nvSpPr>
        <p:spPr>
          <a:xfrm>
            <a:off x="1779552" y="5589291"/>
            <a:ext cx="51978" cy="519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5" name="直線コネクタ 124">
            <a:extLst>
              <a:ext uri="{FF2B5EF4-FFF2-40B4-BE49-F238E27FC236}">
                <a16:creationId xmlns:a16="http://schemas.microsoft.com/office/drawing/2014/main" id="{701A5379-812E-40F6-B347-8AC27E7DB403}"/>
              </a:ext>
            </a:extLst>
          </p:cNvPr>
          <p:cNvCxnSpPr/>
          <p:nvPr/>
        </p:nvCxnSpPr>
        <p:spPr>
          <a:xfrm>
            <a:off x="366684" y="5578149"/>
            <a:ext cx="148855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6" name="円/楕円 48">
            <a:extLst>
              <a:ext uri="{FF2B5EF4-FFF2-40B4-BE49-F238E27FC236}">
                <a16:creationId xmlns:a16="http://schemas.microsoft.com/office/drawing/2014/main" id="{B547B76B-B4DC-445D-984E-ECB93E23907E}"/>
              </a:ext>
            </a:extLst>
          </p:cNvPr>
          <p:cNvSpPr/>
          <p:nvPr/>
        </p:nvSpPr>
        <p:spPr>
          <a:xfrm>
            <a:off x="1827199" y="5548626"/>
            <a:ext cx="51978" cy="519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7" name="表 126">
            <a:extLst>
              <a:ext uri="{FF2B5EF4-FFF2-40B4-BE49-F238E27FC236}">
                <a16:creationId xmlns:a16="http://schemas.microsoft.com/office/drawing/2014/main" id="{91FDECF6-5059-40E5-89E7-E439D29D5A3E}"/>
              </a:ext>
            </a:extLst>
          </p:cNvPr>
          <p:cNvGraphicFramePr>
            <a:graphicFrameLocks noGrp="1"/>
          </p:cNvGraphicFramePr>
          <p:nvPr>
            <p:extLst>
              <p:ext uri="{D42A27DB-BD31-4B8C-83A1-F6EECF244321}">
                <p14:modId xmlns:p14="http://schemas.microsoft.com/office/powerpoint/2010/main" val="2996799561"/>
              </p:ext>
            </p:extLst>
          </p:nvPr>
        </p:nvGraphicFramePr>
        <p:xfrm>
          <a:off x="2979036" y="5122691"/>
          <a:ext cx="2073980" cy="1645920"/>
        </p:xfrm>
        <a:graphic>
          <a:graphicData uri="http://schemas.openxmlformats.org/drawingml/2006/table">
            <a:tbl>
              <a:tblPr firstRow="1" bandRow="1">
                <a:tableStyleId>{5C22544A-7EE6-4342-B048-85BDC9FD1C3A}</a:tableStyleId>
              </a:tblPr>
              <a:tblGrid>
                <a:gridCol w="1036990">
                  <a:extLst>
                    <a:ext uri="{9D8B030D-6E8A-4147-A177-3AD203B41FA5}">
                      <a16:colId xmlns:a16="http://schemas.microsoft.com/office/drawing/2014/main" val="1991565214"/>
                    </a:ext>
                  </a:extLst>
                </a:gridCol>
                <a:gridCol w="1036990">
                  <a:extLst>
                    <a:ext uri="{9D8B030D-6E8A-4147-A177-3AD203B41FA5}">
                      <a16:colId xmlns:a16="http://schemas.microsoft.com/office/drawing/2014/main" val="4023830560"/>
                    </a:ext>
                  </a:extLst>
                </a:gridCol>
              </a:tblGrid>
              <a:tr h="0">
                <a:tc>
                  <a:txBody>
                    <a:bodyPr/>
                    <a:lstStyle/>
                    <a:p>
                      <a:r>
                        <a:rPr kumimoji="1" lang="en-US" altLang="ja-JP" sz="1200" dirty="0">
                          <a:latin typeface="Courier New" panose="02070309020205020404" pitchFamily="49" charset="0"/>
                          <a:cs typeface="Courier New" panose="02070309020205020404" pitchFamily="49" charset="0"/>
                        </a:rPr>
                        <a:t>x</a:t>
                      </a:r>
                      <a:endParaRPr kumimoji="1" lang="ja-JP" altLang="en-US" sz="1200" dirty="0">
                        <a:latin typeface="Courier New" panose="02070309020205020404" pitchFamily="49" charset="0"/>
                        <a:cs typeface="Courier New" panose="02070309020205020404" pitchFamily="49" charset="0"/>
                      </a:endParaRPr>
                    </a:p>
                  </a:txBody>
                  <a:tcPr/>
                </a:tc>
                <a:tc>
                  <a:txBody>
                    <a:bodyPr/>
                    <a:lstStyle/>
                    <a:p>
                      <a:r>
                        <a:rPr kumimoji="1" lang="en-US" altLang="ja-JP" sz="1200" dirty="0">
                          <a:latin typeface="Courier New" panose="02070309020205020404" pitchFamily="49" charset="0"/>
                          <a:cs typeface="Courier New" panose="02070309020205020404" pitchFamily="49" charset="0"/>
                        </a:rPr>
                        <a:t>y</a:t>
                      </a:r>
                      <a:endParaRPr kumimoji="1" lang="ja-JP" altLang="en-US" sz="12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25605490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Courier New" panose="02070309020205020404" pitchFamily="49" charset="0"/>
                          <a:cs typeface="Courier New" panose="02070309020205020404" pitchFamily="49" charset="0"/>
                        </a:rPr>
                        <a:t>0.3</a:t>
                      </a:r>
                      <a:endParaRPr lang="ja-JP" altLang="en-US" sz="1200"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Courier New" panose="02070309020205020404" pitchFamily="49" charset="0"/>
                          <a:cs typeface="Courier New" panose="02070309020205020404" pitchFamily="49" charset="0"/>
                        </a:rPr>
                        <a:t>0.574</a:t>
                      </a:r>
                    </a:p>
                  </a:txBody>
                  <a:tcPr/>
                </a:tc>
                <a:extLst>
                  <a:ext uri="{0D108BD9-81ED-4DB2-BD59-A6C34878D82A}">
                    <a16:rowId xmlns:a16="http://schemas.microsoft.com/office/drawing/2014/main" val="151664519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Courier New" panose="02070309020205020404" pitchFamily="49" charset="0"/>
                          <a:cs typeface="Courier New" panose="02070309020205020404" pitchFamily="49" charset="0"/>
                        </a:rPr>
                        <a:t>0.516</a:t>
                      </a:r>
                      <a:endParaRPr lang="ja-JP" altLang="en-US" sz="1200" dirty="0">
                        <a:latin typeface="Courier New" panose="02070309020205020404" pitchFamily="49" charset="0"/>
                        <a:cs typeface="Courier New" panose="02070309020205020404" pitchFamily="49" charset="0"/>
                      </a:endParaRPr>
                    </a:p>
                  </a:txBody>
                  <a:tcPr/>
                </a:tc>
                <a:tc>
                  <a:txBody>
                    <a:bodyPr/>
                    <a:lstStyle/>
                    <a:p>
                      <a:r>
                        <a:rPr lang="en-US" altLang="ja-JP" sz="1200" dirty="0">
                          <a:latin typeface="Courier New" panose="02070309020205020404" pitchFamily="49" charset="0"/>
                          <a:cs typeface="Courier New" panose="02070309020205020404" pitchFamily="49" charset="0"/>
                        </a:rPr>
                        <a:t>0.626</a:t>
                      </a:r>
                      <a:endParaRPr kumimoji="1" lang="ja-JP" altLang="en-US" sz="12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72499077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Courier New" panose="02070309020205020404" pitchFamily="49" charset="0"/>
                          <a:cs typeface="Courier New" panose="02070309020205020404" pitchFamily="49" charset="0"/>
                        </a:rPr>
                        <a:t>0.7</a:t>
                      </a:r>
                      <a:endParaRPr lang="ja-JP" altLang="en-US" sz="1200" dirty="0">
                        <a:latin typeface="Courier New" panose="02070309020205020404" pitchFamily="49" charset="0"/>
                        <a:cs typeface="Courier New" panose="02070309020205020404" pitchFamily="49" charset="0"/>
                      </a:endParaRPr>
                    </a:p>
                  </a:txBody>
                  <a:tcPr/>
                </a:tc>
                <a:tc>
                  <a:txBody>
                    <a:bodyPr/>
                    <a:lstStyle/>
                    <a:p>
                      <a:r>
                        <a:rPr lang="en-US" altLang="ja-JP" sz="1200" dirty="0">
                          <a:latin typeface="Courier New" panose="02070309020205020404" pitchFamily="49" charset="0"/>
                          <a:cs typeface="Courier New" panose="02070309020205020404" pitchFamily="49" charset="0"/>
                        </a:rPr>
                        <a:t>0.668</a:t>
                      </a:r>
                      <a:endParaRPr kumimoji="1" lang="ja-JP" altLang="en-US" sz="12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7889925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Courier New" panose="02070309020205020404" pitchFamily="49" charset="0"/>
                          <a:cs typeface="Courier New" panose="02070309020205020404" pitchFamily="49" charset="0"/>
                        </a:rPr>
                        <a:t>1.1</a:t>
                      </a:r>
                      <a:endParaRPr lang="ja-JP" altLang="en-US" sz="1200" dirty="0">
                        <a:latin typeface="Courier New" panose="02070309020205020404" pitchFamily="49" charset="0"/>
                        <a:cs typeface="Courier New" panose="02070309020205020404" pitchFamily="49" charset="0"/>
                      </a:endParaRPr>
                    </a:p>
                  </a:txBody>
                  <a:tcPr/>
                </a:tc>
                <a:tc>
                  <a:txBody>
                    <a:bodyPr/>
                    <a:lstStyle/>
                    <a:p>
                      <a:r>
                        <a:rPr lang="en-US" altLang="ja-JP" sz="1200" dirty="0">
                          <a:latin typeface="Courier New" panose="02070309020205020404" pitchFamily="49" charset="0"/>
                          <a:cs typeface="Courier New" panose="02070309020205020404" pitchFamily="49" charset="0"/>
                        </a:rPr>
                        <a:t>0.750</a:t>
                      </a:r>
                      <a:endParaRPr kumimoji="1" lang="ja-JP" altLang="en-US" sz="12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97584699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Courier New" panose="02070309020205020404" pitchFamily="49" charset="0"/>
                          <a:cs typeface="Courier New" panose="02070309020205020404" pitchFamily="49" charset="0"/>
                        </a:rPr>
                        <a:t>1.214</a:t>
                      </a:r>
                      <a:endParaRPr kumimoji="1" lang="en-US" altLang="ja-JP" sz="1200" dirty="0">
                        <a:latin typeface="Courier New" panose="02070309020205020404" pitchFamily="49" charset="0"/>
                        <a:cs typeface="Courier New" panose="02070309020205020404" pitchFamily="49" charset="0"/>
                      </a:endParaRPr>
                    </a:p>
                  </a:txBody>
                  <a:tcPr/>
                </a:tc>
                <a:tc>
                  <a:txBody>
                    <a:bodyPr/>
                    <a:lstStyle/>
                    <a:p>
                      <a:r>
                        <a:rPr lang="en-US" altLang="ja-JP" sz="1200" dirty="0">
                          <a:latin typeface="Courier New" panose="02070309020205020404" pitchFamily="49" charset="0"/>
                          <a:cs typeface="Courier New" panose="02070309020205020404" pitchFamily="49" charset="0"/>
                        </a:rPr>
                        <a:t>0.771</a:t>
                      </a:r>
                      <a:endParaRPr kumimoji="1" lang="ja-JP" altLang="en-US" sz="12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80793292"/>
                  </a:ext>
                </a:extLst>
              </a:tr>
            </a:tbl>
          </a:graphicData>
        </a:graphic>
      </p:graphicFrame>
      <p:sp>
        <p:nvSpPr>
          <p:cNvPr id="19" name="テキスト ボックス 18">
            <a:extLst>
              <a:ext uri="{FF2B5EF4-FFF2-40B4-BE49-F238E27FC236}">
                <a16:creationId xmlns:a16="http://schemas.microsoft.com/office/drawing/2014/main" id="{E650D45D-7CB9-4C4D-A654-32391300C2FA}"/>
              </a:ext>
            </a:extLst>
          </p:cNvPr>
          <p:cNvSpPr txBox="1"/>
          <p:nvPr/>
        </p:nvSpPr>
        <p:spPr>
          <a:xfrm>
            <a:off x="2697529" y="6415726"/>
            <a:ext cx="308098" cy="369332"/>
          </a:xfrm>
          <a:prstGeom prst="rect">
            <a:avLst/>
          </a:prstGeom>
          <a:noFill/>
        </p:spPr>
        <p:txBody>
          <a:bodyPr wrap="none" rtlCol="0">
            <a:spAutoFit/>
          </a:bodyPr>
          <a:lstStyle/>
          <a:p>
            <a:r>
              <a:rPr kumimoji="1" lang="en-US" altLang="ja-JP" b="1" dirty="0"/>
              <a:t>x</a:t>
            </a:r>
            <a:endParaRPr kumimoji="1" lang="ja-JP" altLang="en-US" b="1" dirty="0"/>
          </a:p>
        </p:txBody>
      </p:sp>
      <p:sp>
        <p:nvSpPr>
          <p:cNvPr id="128" name="テキスト ボックス 127">
            <a:extLst>
              <a:ext uri="{FF2B5EF4-FFF2-40B4-BE49-F238E27FC236}">
                <a16:creationId xmlns:a16="http://schemas.microsoft.com/office/drawing/2014/main" id="{2581A9CF-6394-4DF4-B478-DD39515FE37A}"/>
              </a:ext>
            </a:extLst>
          </p:cNvPr>
          <p:cNvSpPr txBox="1"/>
          <p:nvPr/>
        </p:nvSpPr>
        <p:spPr>
          <a:xfrm>
            <a:off x="129478" y="5013516"/>
            <a:ext cx="308098" cy="369332"/>
          </a:xfrm>
          <a:prstGeom prst="rect">
            <a:avLst/>
          </a:prstGeom>
          <a:noFill/>
        </p:spPr>
        <p:txBody>
          <a:bodyPr wrap="none" rtlCol="0">
            <a:spAutoFit/>
          </a:bodyPr>
          <a:lstStyle/>
          <a:p>
            <a:r>
              <a:rPr kumimoji="1" lang="en-US" altLang="ja-JP" b="1" dirty="0"/>
              <a:t>y</a:t>
            </a:r>
            <a:endParaRPr kumimoji="1" lang="ja-JP" altLang="en-US" b="1" dirty="0"/>
          </a:p>
        </p:txBody>
      </p:sp>
    </p:spTree>
    <p:extLst>
      <p:ext uri="{BB962C8B-B14F-4D97-AF65-F5344CB8AC3E}">
        <p14:creationId xmlns:p14="http://schemas.microsoft.com/office/powerpoint/2010/main" val="21469052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emai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1712889" y="3425846"/>
            <a:ext cx="2272720" cy="15151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215292" y="3508587"/>
            <a:ext cx="7422225" cy="1349665"/>
          </a:xfrm>
          <a:prstGeom prst="rect">
            <a:avLst/>
          </a:prstGeom>
        </p:spPr>
        <p:txBody>
          <a:bodyPr vert="horz" wrap="none" lIns="91440" tIns="45720" rIns="91440" bIns="45720" rtlCol="0">
            <a:spAutoFit/>
          </a:bodyPr>
          <a:lstStyle>
            <a:defPPr>
              <a:defRPr lang="ja-JP"/>
            </a:defPPr>
            <a:lvl1pPr indent="0">
              <a:lnSpc>
                <a:spcPct val="90000"/>
              </a:lnSpc>
              <a:spcBef>
                <a:spcPts val="1000"/>
              </a:spcBef>
              <a:buFont typeface="Arial" panose="020B0604020202020204" pitchFamily="34" charset="0"/>
              <a:buNone/>
              <a:defRPr sz="2400" b="0"/>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t>1998</a:t>
            </a:r>
            <a:r>
              <a:rPr lang="ja-JP" altLang="en-US" dirty="0"/>
              <a:t>年～日本アイ・ビー・エム</a:t>
            </a:r>
          </a:p>
          <a:p>
            <a:r>
              <a:rPr lang="en-US" altLang="ja-JP" dirty="0"/>
              <a:t>2012</a:t>
            </a:r>
            <a:r>
              <a:rPr lang="ja-JP" altLang="en-US" dirty="0"/>
              <a:t>年～ネットアップ 名古屋支店長</a:t>
            </a:r>
            <a:endParaRPr lang="en-US" altLang="ja-JP" dirty="0"/>
          </a:p>
          <a:p>
            <a:r>
              <a:rPr lang="en-US" altLang="ja-JP" dirty="0"/>
              <a:t>2016</a:t>
            </a:r>
            <a:r>
              <a:rPr lang="ja-JP" altLang="en-US" dirty="0"/>
              <a:t>年～　</a:t>
            </a:r>
            <a:r>
              <a:rPr lang="en-US" altLang="ja-JP" dirty="0"/>
              <a:t>〃</a:t>
            </a:r>
            <a:r>
              <a:rPr lang="ja-JP" altLang="en-US" dirty="0"/>
              <a:t>　トヨタ担当 グローバル・マネージャ</a:t>
            </a:r>
            <a:endParaRPr lang="en-US" altLang="ja-JP" dirty="0"/>
          </a:p>
        </p:txBody>
      </p:sp>
      <p:sp>
        <p:nvSpPr>
          <p:cNvPr id="4" name="テキスト ボックス 3"/>
          <p:cNvSpPr txBox="1"/>
          <p:nvPr/>
        </p:nvSpPr>
        <p:spPr>
          <a:xfrm>
            <a:off x="4215292" y="5208372"/>
            <a:ext cx="4427815" cy="1349665"/>
          </a:xfrm>
          <a:prstGeom prst="rect">
            <a:avLst/>
          </a:prstGeom>
        </p:spPr>
        <p:txBody>
          <a:bodyPr vert="horz" wrap="none" lIns="91440" tIns="45720" rIns="91440" bIns="45720" rtlCol="0">
            <a:spAutoFit/>
          </a:bodyPr>
          <a:lstStyle>
            <a:defPPr>
              <a:defRPr lang="ja-JP"/>
            </a:defPPr>
            <a:lvl1pPr indent="0">
              <a:lnSpc>
                <a:spcPct val="90000"/>
              </a:lnSpc>
              <a:spcBef>
                <a:spcPts val="1000"/>
              </a:spcBef>
              <a:buFont typeface="Arial" panose="020B0604020202020204" pitchFamily="34" charset="0"/>
              <a:buNone/>
              <a:defRPr sz="2400" b="0"/>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t>2010</a:t>
            </a:r>
            <a:r>
              <a:rPr lang="ja-JP" altLang="en-US" dirty="0"/>
              <a:t>年</a:t>
            </a:r>
            <a:r>
              <a:rPr lang="en-US" altLang="ja-JP" dirty="0"/>
              <a:t>7</a:t>
            </a:r>
            <a:r>
              <a:rPr lang="ja-JP" altLang="en-US" dirty="0"/>
              <a:t>月から半年間は単科、</a:t>
            </a:r>
            <a:endParaRPr lang="en-US" altLang="ja-JP" dirty="0"/>
          </a:p>
          <a:p>
            <a:r>
              <a:rPr lang="en-US" altLang="ja-JP" dirty="0"/>
              <a:t>2011</a:t>
            </a:r>
            <a:r>
              <a:rPr lang="ja-JP" altLang="en-US" dirty="0"/>
              <a:t>年</a:t>
            </a:r>
            <a:r>
              <a:rPr lang="en-US" altLang="ja-JP" dirty="0"/>
              <a:t>4</a:t>
            </a:r>
            <a:r>
              <a:rPr lang="ja-JP" altLang="en-US" dirty="0"/>
              <a:t>月から大学院へ</a:t>
            </a:r>
            <a:endParaRPr lang="en-US" altLang="ja-JP" dirty="0"/>
          </a:p>
          <a:p>
            <a:r>
              <a:rPr lang="en-US" altLang="ja-JP" dirty="0"/>
              <a:t>2014</a:t>
            </a:r>
            <a:r>
              <a:rPr lang="ja-JP" altLang="en-US" dirty="0"/>
              <a:t>年</a:t>
            </a:r>
            <a:r>
              <a:rPr lang="en-US" altLang="ja-JP" dirty="0"/>
              <a:t>4</a:t>
            </a:r>
            <a:r>
              <a:rPr lang="ja-JP" altLang="en-US" dirty="0"/>
              <a:t>月、卒業</a:t>
            </a:r>
          </a:p>
        </p:txBody>
      </p:sp>
      <p:pic>
        <p:nvPicPr>
          <p:cNvPr id="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04344" y="5214412"/>
            <a:ext cx="1289809" cy="129625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CA6A344E-AB07-4336-B9FE-6D1599670E1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12890" y="1484825"/>
            <a:ext cx="2272720" cy="170453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a:extLst>
              <a:ext uri="{FF2B5EF4-FFF2-40B4-BE49-F238E27FC236}">
                <a16:creationId xmlns:a16="http://schemas.microsoft.com/office/drawing/2014/main" id="{455ACD18-8B4F-4A0D-B478-6A9B946E69CB}"/>
              </a:ext>
            </a:extLst>
          </p:cNvPr>
          <p:cNvSpPr txBox="1"/>
          <p:nvPr/>
        </p:nvSpPr>
        <p:spPr>
          <a:xfrm>
            <a:off x="4215292" y="1690688"/>
            <a:ext cx="7475123" cy="1346010"/>
          </a:xfrm>
          <a:prstGeom prst="rect">
            <a:avLst/>
          </a:prstGeom>
        </p:spPr>
        <p:txBody>
          <a:bodyPr vert="horz" wrap="none" lIns="91440" tIns="45720" rIns="91440" bIns="45720" rtlCol="0">
            <a:spAutoFit/>
          </a:bodyPr>
          <a:lstStyle>
            <a:lvl1pPr indent="0">
              <a:lnSpc>
                <a:spcPct val="90000"/>
              </a:lnSpc>
              <a:spcBef>
                <a:spcPts val="1000"/>
              </a:spcBef>
              <a:buFont typeface="Arial" panose="020B0604020202020204" pitchFamily="34" charset="0"/>
              <a:buNone/>
              <a:defRPr sz="3900" b="1"/>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2400" b="0" dirty="0"/>
              <a:t>越智 由浩（おち よしひろ）</a:t>
            </a:r>
            <a:endParaRPr lang="en-US" altLang="ja-JP" sz="2400" b="0" dirty="0"/>
          </a:p>
          <a:p>
            <a:r>
              <a:rPr lang="ja-JP" altLang="en-US" sz="2400" b="0" dirty="0"/>
              <a:t>愛媛生まれの</a:t>
            </a:r>
            <a:r>
              <a:rPr lang="en-US" altLang="ja-JP" sz="2400" b="0" dirty="0"/>
              <a:t>43</a:t>
            </a:r>
            <a:r>
              <a:rPr lang="ja-JP" altLang="en-US" sz="2400" b="0" dirty="0"/>
              <a:t>歳。祖父母・両親・姉 ほぼ皆 美容師</a:t>
            </a:r>
            <a:endParaRPr lang="en-US" altLang="ja-JP" sz="2400" b="0" dirty="0"/>
          </a:p>
          <a:p>
            <a:r>
              <a:rPr lang="ja-JP" altLang="en-US" sz="2400" b="0" dirty="0"/>
              <a:t>鎌倉</a:t>
            </a:r>
            <a:r>
              <a:rPr lang="en-US" altLang="ja-JP" sz="2400" b="0" dirty="0"/>
              <a:t>/</a:t>
            </a:r>
            <a:r>
              <a:rPr lang="ja-JP" altLang="en-US" sz="2400" b="0" dirty="0"/>
              <a:t>東京育ち、名古屋在住、</a:t>
            </a:r>
            <a:r>
              <a:rPr lang="en-US" altLang="ja-JP" sz="2400" b="0" dirty="0"/>
              <a:t>5</a:t>
            </a:r>
            <a:r>
              <a:rPr lang="ja-JP" altLang="en-US" sz="2400" b="0" dirty="0"/>
              <a:t>人家族</a:t>
            </a:r>
            <a:endParaRPr lang="en-US" altLang="ja-JP" sz="2400" b="0" dirty="0"/>
          </a:p>
        </p:txBody>
      </p:sp>
      <p:sp>
        <p:nvSpPr>
          <p:cNvPr id="2" name="タイトル 1">
            <a:extLst>
              <a:ext uri="{FF2B5EF4-FFF2-40B4-BE49-F238E27FC236}">
                <a16:creationId xmlns:a16="http://schemas.microsoft.com/office/drawing/2014/main" id="{0BEF1BF8-31E0-4225-B464-3CF9D9A4E4CA}"/>
              </a:ext>
            </a:extLst>
          </p:cNvPr>
          <p:cNvSpPr>
            <a:spLocks noGrp="1"/>
          </p:cNvSpPr>
          <p:nvPr>
            <p:ph type="title"/>
          </p:nvPr>
        </p:nvSpPr>
        <p:spPr/>
        <p:txBody>
          <a:bodyPr/>
          <a:lstStyle/>
          <a:p>
            <a:r>
              <a:rPr lang="ja-JP" altLang="en-US" dirty="0"/>
              <a:t>自己紹介</a:t>
            </a:r>
            <a:endParaRPr kumimoji="1" lang="ja-JP" altLang="en-US" dirty="0"/>
          </a:p>
        </p:txBody>
      </p:sp>
    </p:spTree>
    <p:extLst>
      <p:ext uri="{BB962C8B-B14F-4D97-AF65-F5344CB8AC3E}">
        <p14:creationId xmlns:p14="http://schemas.microsoft.com/office/powerpoint/2010/main" val="3708683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stCxn id="4" idx="6"/>
            <a:endCxn id="10"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3052698" y="1357198"/>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77" name="テキスト ボックス 76"/>
          <p:cNvSpPr txBox="1"/>
          <p:nvPr/>
        </p:nvSpPr>
        <p:spPr>
          <a:xfrm>
            <a:off x="3151310" y="2060925"/>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78" name="テキスト ボックス 77"/>
          <p:cNvSpPr txBox="1"/>
          <p:nvPr/>
        </p:nvSpPr>
        <p:spPr>
          <a:xfrm>
            <a:off x="2698595" y="2764652"/>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79" name="テキスト ボックス 78"/>
          <p:cNvSpPr txBox="1"/>
          <p:nvPr/>
        </p:nvSpPr>
        <p:spPr>
          <a:xfrm>
            <a:off x="2774793" y="3647677"/>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0" name="テキスト ボックス 79"/>
          <p:cNvSpPr txBox="1"/>
          <p:nvPr/>
        </p:nvSpPr>
        <p:spPr>
          <a:xfrm>
            <a:off x="3075110" y="4136252"/>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1" name="テキスト ボックス 80"/>
          <p:cNvSpPr txBox="1"/>
          <p:nvPr/>
        </p:nvSpPr>
        <p:spPr>
          <a:xfrm>
            <a:off x="3093040" y="4880320"/>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83" name="テキスト ボックス 82"/>
          <p:cNvSpPr txBox="1"/>
          <p:nvPr/>
        </p:nvSpPr>
        <p:spPr>
          <a:xfrm>
            <a:off x="6035942" y="1329096"/>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84" name="テキスト ボックス 83"/>
          <p:cNvSpPr txBox="1"/>
          <p:nvPr/>
        </p:nvSpPr>
        <p:spPr>
          <a:xfrm>
            <a:off x="5825325" y="2005381"/>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5" name="テキスト ボックス 84"/>
          <p:cNvSpPr txBox="1"/>
          <p:nvPr/>
        </p:nvSpPr>
        <p:spPr>
          <a:xfrm>
            <a:off x="5899907" y="2783938"/>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6" name="テキスト ボックス 85"/>
          <p:cNvSpPr txBox="1"/>
          <p:nvPr/>
        </p:nvSpPr>
        <p:spPr>
          <a:xfrm>
            <a:off x="6027175" y="3444423"/>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87" name="テキスト ボックス 86"/>
          <p:cNvSpPr txBox="1"/>
          <p:nvPr/>
        </p:nvSpPr>
        <p:spPr>
          <a:xfrm>
            <a:off x="5746102" y="4607147"/>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88" name="テキスト ボックス 87"/>
          <p:cNvSpPr txBox="1"/>
          <p:nvPr/>
        </p:nvSpPr>
        <p:spPr>
          <a:xfrm>
            <a:off x="6035942" y="5249652"/>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90" name="テキスト ボックス 89"/>
          <p:cNvSpPr txBox="1"/>
          <p:nvPr/>
        </p:nvSpPr>
        <p:spPr>
          <a:xfrm>
            <a:off x="8822072" y="1690085"/>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91" name="テキスト ボックス 90"/>
          <p:cNvSpPr txBox="1"/>
          <p:nvPr/>
        </p:nvSpPr>
        <p:spPr>
          <a:xfrm>
            <a:off x="8526824" y="2528668"/>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92" name="テキスト ボックス 91"/>
          <p:cNvSpPr txBox="1"/>
          <p:nvPr/>
        </p:nvSpPr>
        <p:spPr>
          <a:xfrm>
            <a:off x="8587157" y="3812512"/>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93" name="テキスト ボックス 92"/>
          <p:cNvSpPr txBox="1"/>
          <p:nvPr/>
        </p:nvSpPr>
        <p:spPr>
          <a:xfrm>
            <a:off x="8845506" y="4806367"/>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2" name="テキスト ボックス 1"/>
          <p:cNvSpPr txBox="1"/>
          <p:nvPr/>
        </p:nvSpPr>
        <p:spPr>
          <a:xfrm>
            <a:off x="222975" y="277404"/>
            <a:ext cx="1338828" cy="369332"/>
          </a:xfrm>
          <a:prstGeom prst="rect">
            <a:avLst/>
          </a:prstGeom>
          <a:noFill/>
        </p:spPr>
        <p:txBody>
          <a:bodyPr wrap="none" rtlCol="0">
            <a:spAutoFit/>
          </a:bodyPr>
          <a:lstStyle/>
          <a:p>
            <a:r>
              <a:rPr lang="ja-JP" altLang="en-US" dirty="0"/>
              <a:t>手計算結果</a:t>
            </a:r>
            <a:endParaRPr kumimoji="1" lang="ja-JP" altLang="en-US" dirty="0"/>
          </a:p>
        </p:txBody>
      </p:sp>
      <p:sp>
        <p:nvSpPr>
          <p:cNvPr id="3" name="テキスト ボックス 2"/>
          <p:cNvSpPr txBox="1"/>
          <p:nvPr/>
        </p:nvSpPr>
        <p:spPr>
          <a:xfrm>
            <a:off x="3465503" y="1576059"/>
            <a:ext cx="2715808" cy="369332"/>
          </a:xfrm>
          <a:prstGeom prst="rect">
            <a:avLst/>
          </a:prstGeom>
          <a:noFill/>
        </p:spPr>
        <p:txBody>
          <a:bodyPr wrap="none" rtlCol="0">
            <a:spAutoFit/>
          </a:bodyPr>
          <a:lstStyle/>
          <a:p>
            <a:r>
              <a:rPr lang="en-US" altLang="ja-JP" dirty="0">
                <a:solidFill>
                  <a:srgbClr val="0070C0"/>
                </a:solidFill>
              </a:rPr>
              <a:t>sig(0.1+0.1+0.1)=0.574</a:t>
            </a:r>
            <a:endParaRPr kumimoji="1" lang="ja-JP" altLang="en-US" dirty="0">
              <a:solidFill>
                <a:srgbClr val="0070C0"/>
              </a:solidFill>
            </a:endParaRPr>
          </a:p>
        </p:txBody>
      </p:sp>
      <p:sp>
        <p:nvSpPr>
          <p:cNvPr id="46" name="テキスト ボックス 45"/>
          <p:cNvSpPr txBox="1"/>
          <p:nvPr/>
        </p:nvSpPr>
        <p:spPr>
          <a:xfrm>
            <a:off x="3407955" y="3556501"/>
            <a:ext cx="2715808" cy="369332"/>
          </a:xfrm>
          <a:prstGeom prst="rect">
            <a:avLst/>
          </a:prstGeom>
          <a:noFill/>
        </p:spPr>
        <p:txBody>
          <a:bodyPr wrap="none" rtlCol="0">
            <a:spAutoFit/>
          </a:bodyPr>
          <a:lstStyle/>
          <a:p>
            <a:r>
              <a:rPr lang="en-US" altLang="ja-JP" dirty="0">
                <a:solidFill>
                  <a:srgbClr val="0070C0"/>
                </a:solidFill>
              </a:rPr>
              <a:t>sig(0.3+0.2+0.2)=0.668</a:t>
            </a:r>
            <a:endParaRPr kumimoji="1" lang="ja-JP" altLang="en-US" dirty="0">
              <a:solidFill>
                <a:srgbClr val="0070C0"/>
              </a:solidFill>
            </a:endParaRPr>
          </a:p>
        </p:txBody>
      </p:sp>
      <p:sp>
        <p:nvSpPr>
          <p:cNvPr id="48" name="テキスト ボックス 47"/>
          <p:cNvSpPr txBox="1"/>
          <p:nvPr/>
        </p:nvSpPr>
        <p:spPr>
          <a:xfrm>
            <a:off x="3322393" y="5680957"/>
            <a:ext cx="2715808" cy="369332"/>
          </a:xfrm>
          <a:prstGeom prst="rect">
            <a:avLst/>
          </a:prstGeom>
          <a:noFill/>
        </p:spPr>
        <p:txBody>
          <a:bodyPr wrap="none" rtlCol="0">
            <a:spAutoFit/>
          </a:bodyPr>
          <a:lstStyle/>
          <a:p>
            <a:r>
              <a:rPr lang="en-US" altLang="ja-JP" dirty="0">
                <a:solidFill>
                  <a:srgbClr val="0070C0"/>
                </a:solidFill>
              </a:rPr>
              <a:t>sig(0.5+0.3+0.3)=0.750</a:t>
            </a:r>
            <a:endParaRPr kumimoji="1" lang="ja-JP" altLang="en-US" dirty="0">
              <a:solidFill>
                <a:srgbClr val="0070C0"/>
              </a:solidFill>
            </a:endParaRPr>
          </a:p>
        </p:txBody>
      </p:sp>
      <p:sp>
        <p:nvSpPr>
          <p:cNvPr id="13" name="フリーフォーム: 図形 12"/>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図形 48"/>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図形 50"/>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図形 51"/>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5658668" y="905043"/>
            <a:ext cx="4095993" cy="369332"/>
          </a:xfrm>
          <a:prstGeom prst="rect">
            <a:avLst/>
          </a:prstGeom>
          <a:noFill/>
        </p:spPr>
        <p:txBody>
          <a:bodyPr wrap="none" rtlCol="0">
            <a:spAutoFit/>
          </a:bodyPr>
          <a:lstStyle/>
          <a:p>
            <a:r>
              <a:rPr lang="en-US" altLang="ja-JP" dirty="0">
                <a:solidFill>
                  <a:srgbClr val="0070C0"/>
                </a:solidFill>
              </a:rPr>
              <a:t>sig(0.0574+0.134+0.225+0.1)=0.626</a:t>
            </a:r>
            <a:endParaRPr kumimoji="1" lang="ja-JP" altLang="en-US" dirty="0">
              <a:solidFill>
                <a:srgbClr val="0070C0"/>
              </a:solidFill>
            </a:endParaRPr>
          </a:p>
        </p:txBody>
      </p:sp>
      <p:sp>
        <p:nvSpPr>
          <p:cNvPr id="56" name="テキスト ボックス 55"/>
          <p:cNvSpPr txBox="1"/>
          <p:nvPr/>
        </p:nvSpPr>
        <p:spPr>
          <a:xfrm>
            <a:off x="5639098" y="5398129"/>
            <a:ext cx="3967753" cy="369332"/>
          </a:xfrm>
          <a:prstGeom prst="rect">
            <a:avLst/>
          </a:prstGeom>
          <a:noFill/>
        </p:spPr>
        <p:txBody>
          <a:bodyPr wrap="none" rtlCol="0">
            <a:spAutoFit/>
          </a:bodyPr>
          <a:lstStyle/>
          <a:p>
            <a:r>
              <a:rPr lang="en-US" altLang="ja-JP" dirty="0">
                <a:solidFill>
                  <a:srgbClr val="0070C0"/>
                </a:solidFill>
              </a:rPr>
              <a:t>sig(0.230+0.334+0.450+0.2)=0.771</a:t>
            </a:r>
            <a:endParaRPr kumimoji="1" lang="ja-JP" altLang="en-US" dirty="0">
              <a:solidFill>
                <a:srgbClr val="0070C0"/>
              </a:solidFill>
            </a:endParaRPr>
          </a:p>
        </p:txBody>
      </p:sp>
      <p:sp>
        <p:nvSpPr>
          <p:cNvPr id="57" name="テキスト ボックス 56"/>
          <p:cNvSpPr txBox="1"/>
          <p:nvPr/>
        </p:nvSpPr>
        <p:spPr>
          <a:xfrm>
            <a:off x="9364083" y="2645501"/>
            <a:ext cx="2845651" cy="369332"/>
          </a:xfrm>
          <a:prstGeom prst="rect">
            <a:avLst/>
          </a:prstGeom>
          <a:noFill/>
        </p:spPr>
        <p:txBody>
          <a:bodyPr wrap="none" rtlCol="0">
            <a:spAutoFit/>
          </a:bodyPr>
          <a:lstStyle/>
          <a:p>
            <a:r>
              <a:rPr lang="en-US" altLang="ja-JP" dirty="0">
                <a:solidFill>
                  <a:srgbClr val="0070C0"/>
                </a:solidFill>
              </a:rPr>
              <a:t>0.0626+0.154+0.1=</a:t>
            </a:r>
            <a:r>
              <a:rPr lang="en-US" altLang="ja-JP" u="sng" dirty="0">
                <a:solidFill>
                  <a:srgbClr val="0070C0"/>
                </a:solidFill>
              </a:rPr>
              <a:t>0.317</a:t>
            </a:r>
            <a:endParaRPr kumimoji="1" lang="ja-JP" altLang="en-US" u="sng" dirty="0">
              <a:solidFill>
                <a:srgbClr val="0070C0"/>
              </a:solidFill>
            </a:endParaRPr>
          </a:p>
        </p:txBody>
      </p:sp>
      <p:sp>
        <p:nvSpPr>
          <p:cNvPr id="58" name="テキスト ボックス 57"/>
          <p:cNvSpPr txBox="1"/>
          <p:nvPr/>
        </p:nvSpPr>
        <p:spPr>
          <a:xfrm>
            <a:off x="9505752" y="5553344"/>
            <a:ext cx="2717411" cy="369332"/>
          </a:xfrm>
          <a:prstGeom prst="rect">
            <a:avLst/>
          </a:prstGeom>
          <a:noFill/>
        </p:spPr>
        <p:txBody>
          <a:bodyPr wrap="none" rtlCol="0">
            <a:spAutoFit/>
          </a:bodyPr>
          <a:lstStyle/>
          <a:p>
            <a:r>
              <a:rPr lang="en-US" altLang="ja-JP" dirty="0">
                <a:solidFill>
                  <a:srgbClr val="0070C0"/>
                </a:solidFill>
              </a:rPr>
              <a:t>0.188+0.308+0.2=</a:t>
            </a:r>
            <a:r>
              <a:rPr lang="en-US" altLang="ja-JP" u="sng" dirty="0">
                <a:solidFill>
                  <a:srgbClr val="0070C0"/>
                </a:solidFill>
              </a:rPr>
              <a:t>0.696</a:t>
            </a:r>
            <a:endParaRPr kumimoji="1" lang="ja-JP" altLang="en-US" u="sng" dirty="0">
              <a:solidFill>
                <a:srgbClr val="0070C0"/>
              </a:solidFill>
            </a:endParaRPr>
          </a:p>
        </p:txBody>
      </p:sp>
      <p:cxnSp>
        <p:nvCxnSpPr>
          <p:cNvPr id="60" name="直線矢印コネクタ 59"/>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1517099" y="406421"/>
            <a:ext cx="737702" cy="369332"/>
          </a:xfrm>
          <a:prstGeom prst="rect">
            <a:avLst/>
          </a:prstGeom>
          <a:noFill/>
        </p:spPr>
        <p:txBody>
          <a:bodyPr wrap="none" rtlCol="0">
            <a:spAutoFit/>
          </a:bodyPr>
          <a:lstStyle/>
          <a:p>
            <a:r>
              <a:rPr kumimoji="1" lang="en-US" altLang="ja-JP" u="sng" dirty="0"/>
              <a:t>Input</a:t>
            </a:r>
            <a:endParaRPr kumimoji="1" lang="ja-JP" altLang="en-US" u="sng" dirty="0"/>
          </a:p>
        </p:txBody>
      </p:sp>
      <p:sp>
        <p:nvSpPr>
          <p:cNvPr id="64" name="テキスト ボックス 63"/>
          <p:cNvSpPr txBox="1"/>
          <p:nvPr/>
        </p:nvSpPr>
        <p:spPr>
          <a:xfrm>
            <a:off x="11117007" y="401397"/>
            <a:ext cx="920445" cy="369332"/>
          </a:xfrm>
          <a:prstGeom prst="rect">
            <a:avLst/>
          </a:prstGeom>
          <a:noFill/>
        </p:spPr>
        <p:txBody>
          <a:bodyPr wrap="none" rtlCol="0">
            <a:spAutoFit/>
          </a:bodyPr>
          <a:lstStyle/>
          <a:p>
            <a:r>
              <a:rPr kumimoji="1" lang="en-US" altLang="ja-JP" u="sng" dirty="0">
                <a:solidFill>
                  <a:srgbClr val="0070C0"/>
                </a:solidFill>
              </a:rPr>
              <a:t>Output</a:t>
            </a:r>
            <a:endParaRPr kumimoji="1" lang="ja-JP" altLang="en-US" u="sng" dirty="0">
              <a:solidFill>
                <a:srgbClr val="0070C0"/>
              </a:solidFill>
            </a:endParaRPr>
          </a:p>
        </p:txBody>
      </p:sp>
      <p:sp>
        <p:nvSpPr>
          <p:cNvPr id="66" name="テキスト ボックス 65"/>
          <p:cNvSpPr txBox="1"/>
          <p:nvPr/>
        </p:nvSpPr>
        <p:spPr>
          <a:xfrm>
            <a:off x="115465" y="6339761"/>
            <a:ext cx="2015295" cy="307777"/>
          </a:xfrm>
          <a:prstGeom prst="rect">
            <a:avLst/>
          </a:prstGeom>
          <a:noFill/>
        </p:spPr>
        <p:txBody>
          <a:bodyPr wrap="none" rtlCol="0">
            <a:spAutoFit/>
          </a:bodyPr>
          <a:lstStyle/>
          <a:p>
            <a:r>
              <a:rPr lang="en-US" altLang="ja-JP" sz="1400" dirty="0"/>
              <a:t>sig()</a:t>
            </a:r>
            <a:r>
              <a:rPr lang="ja-JP" altLang="en-US" sz="1400" dirty="0"/>
              <a:t>：シグモイド関数</a:t>
            </a:r>
            <a:endParaRPr lang="en-US" altLang="ja-JP" sz="1400" dirty="0"/>
          </a:p>
        </p:txBody>
      </p:sp>
      <p:sp>
        <p:nvSpPr>
          <p:cNvPr id="16" name="スライド番号プレースホルダー 15"/>
          <p:cNvSpPr>
            <a:spLocks noGrp="1"/>
          </p:cNvSpPr>
          <p:nvPr>
            <p:ph type="sldNum" sz="quarter" idx="12"/>
          </p:nvPr>
        </p:nvSpPr>
        <p:spPr/>
        <p:txBody>
          <a:bodyPr/>
          <a:lstStyle/>
          <a:p>
            <a:fld id="{8AEBDCA3-918C-4541-BF84-4F93CF1796EA}" type="slidenum">
              <a:rPr kumimoji="1" lang="ja-JP" altLang="en-US" smtClean="0"/>
              <a:t>20</a:t>
            </a:fld>
            <a:endParaRPr kumimoji="1" lang="ja-JP" altLang="en-US"/>
          </a:p>
        </p:txBody>
      </p:sp>
    </p:spTree>
    <p:extLst>
      <p:ext uri="{BB962C8B-B14F-4D97-AF65-F5344CB8AC3E}">
        <p14:creationId xmlns:p14="http://schemas.microsoft.com/office/powerpoint/2010/main" val="1738101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フローチャート: 手作業 360"/>
          <p:cNvSpPr/>
          <p:nvPr/>
        </p:nvSpPr>
        <p:spPr>
          <a:xfrm rot="16200000">
            <a:off x="183499" y="2291221"/>
            <a:ext cx="6511328" cy="229982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p:cNvSpPr/>
          <p:nvPr/>
        </p:nvSpPr>
        <p:spPr>
          <a:xfrm flipH="1">
            <a:off x="2201332" y="41231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 name="楕円 2"/>
          <p:cNvSpPr/>
          <p:nvPr/>
        </p:nvSpPr>
        <p:spPr>
          <a:xfrm flipH="1">
            <a:off x="2201332" y="41891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4" name="楕円 3"/>
          <p:cNvSpPr/>
          <p:nvPr/>
        </p:nvSpPr>
        <p:spPr>
          <a:xfrm flipH="1">
            <a:off x="2201332" y="42551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5" name="楕円 4"/>
          <p:cNvSpPr/>
          <p:nvPr/>
        </p:nvSpPr>
        <p:spPr>
          <a:xfrm flipH="1">
            <a:off x="2201332" y="43211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 name="楕円 5"/>
          <p:cNvSpPr/>
          <p:nvPr/>
        </p:nvSpPr>
        <p:spPr>
          <a:xfrm flipH="1">
            <a:off x="2201332" y="43871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 name="楕円 6"/>
          <p:cNvSpPr/>
          <p:nvPr/>
        </p:nvSpPr>
        <p:spPr>
          <a:xfrm flipH="1">
            <a:off x="2201332" y="44531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 name="楕円 7"/>
          <p:cNvSpPr/>
          <p:nvPr/>
        </p:nvSpPr>
        <p:spPr>
          <a:xfrm flipH="1">
            <a:off x="2201332" y="45191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9" name="楕円 8"/>
          <p:cNvSpPr/>
          <p:nvPr/>
        </p:nvSpPr>
        <p:spPr>
          <a:xfrm flipH="1">
            <a:off x="2201332" y="45850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 name="楕円 10"/>
          <p:cNvSpPr/>
          <p:nvPr/>
        </p:nvSpPr>
        <p:spPr>
          <a:xfrm flipH="1">
            <a:off x="2201332" y="46510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 name="楕円 11"/>
          <p:cNvSpPr/>
          <p:nvPr/>
        </p:nvSpPr>
        <p:spPr>
          <a:xfrm flipH="1">
            <a:off x="2201332" y="47170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5" name="楕円 14"/>
          <p:cNvSpPr/>
          <p:nvPr/>
        </p:nvSpPr>
        <p:spPr>
          <a:xfrm flipH="1">
            <a:off x="2201332" y="47830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6" name="楕円 15"/>
          <p:cNvSpPr/>
          <p:nvPr/>
        </p:nvSpPr>
        <p:spPr>
          <a:xfrm flipH="1">
            <a:off x="2201332" y="48490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 name="楕円 16"/>
          <p:cNvSpPr/>
          <p:nvPr/>
        </p:nvSpPr>
        <p:spPr>
          <a:xfrm flipH="1">
            <a:off x="2201332" y="49150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 name="楕円 17"/>
          <p:cNvSpPr/>
          <p:nvPr/>
        </p:nvSpPr>
        <p:spPr>
          <a:xfrm flipH="1">
            <a:off x="2201332" y="49810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 name="楕円 18"/>
          <p:cNvSpPr/>
          <p:nvPr/>
        </p:nvSpPr>
        <p:spPr>
          <a:xfrm flipH="1">
            <a:off x="2201332" y="50470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 name="楕円 19"/>
          <p:cNvSpPr/>
          <p:nvPr/>
        </p:nvSpPr>
        <p:spPr>
          <a:xfrm flipH="1">
            <a:off x="2201332" y="51130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 name="楕円 20"/>
          <p:cNvSpPr/>
          <p:nvPr/>
        </p:nvSpPr>
        <p:spPr>
          <a:xfrm flipH="1">
            <a:off x="2201332" y="51790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 name="楕円 21"/>
          <p:cNvSpPr/>
          <p:nvPr/>
        </p:nvSpPr>
        <p:spPr>
          <a:xfrm flipH="1">
            <a:off x="2201332" y="52450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 name="楕円 22"/>
          <p:cNvSpPr/>
          <p:nvPr/>
        </p:nvSpPr>
        <p:spPr>
          <a:xfrm flipH="1">
            <a:off x="2201332" y="53110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 name="楕円 23"/>
          <p:cNvSpPr/>
          <p:nvPr/>
        </p:nvSpPr>
        <p:spPr>
          <a:xfrm flipH="1">
            <a:off x="2201332" y="53769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 name="楕円 25"/>
          <p:cNvSpPr/>
          <p:nvPr/>
        </p:nvSpPr>
        <p:spPr>
          <a:xfrm flipH="1">
            <a:off x="2201332" y="54429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 name="楕円 26"/>
          <p:cNvSpPr/>
          <p:nvPr/>
        </p:nvSpPr>
        <p:spPr>
          <a:xfrm flipH="1">
            <a:off x="2201332" y="55089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 name="楕円 27"/>
          <p:cNvSpPr/>
          <p:nvPr/>
        </p:nvSpPr>
        <p:spPr>
          <a:xfrm flipH="1">
            <a:off x="2201332" y="55749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 name="楕円 28"/>
          <p:cNvSpPr/>
          <p:nvPr/>
        </p:nvSpPr>
        <p:spPr>
          <a:xfrm flipH="1">
            <a:off x="2201332" y="56409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 name="楕円 29"/>
          <p:cNvSpPr/>
          <p:nvPr/>
        </p:nvSpPr>
        <p:spPr>
          <a:xfrm flipH="1">
            <a:off x="2201332" y="57069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 name="楕円 30"/>
          <p:cNvSpPr/>
          <p:nvPr/>
        </p:nvSpPr>
        <p:spPr>
          <a:xfrm flipH="1">
            <a:off x="2201332" y="57729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2" name="楕円 31"/>
          <p:cNvSpPr/>
          <p:nvPr/>
        </p:nvSpPr>
        <p:spPr>
          <a:xfrm flipH="1">
            <a:off x="2201332" y="58389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 name="楕円 32"/>
          <p:cNvSpPr/>
          <p:nvPr/>
        </p:nvSpPr>
        <p:spPr>
          <a:xfrm flipH="1">
            <a:off x="2201332" y="59049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 name="楕円 33"/>
          <p:cNvSpPr/>
          <p:nvPr/>
        </p:nvSpPr>
        <p:spPr>
          <a:xfrm flipH="1">
            <a:off x="2201332" y="59709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5" name="楕円 34"/>
          <p:cNvSpPr/>
          <p:nvPr/>
        </p:nvSpPr>
        <p:spPr>
          <a:xfrm flipH="1">
            <a:off x="2201332" y="60369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1" name="楕円 60"/>
          <p:cNvSpPr/>
          <p:nvPr/>
        </p:nvSpPr>
        <p:spPr>
          <a:xfrm flipH="1">
            <a:off x="2201332" y="61029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2" name="楕円 61"/>
          <p:cNvSpPr/>
          <p:nvPr/>
        </p:nvSpPr>
        <p:spPr>
          <a:xfrm flipH="1">
            <a:off x="2201332" y="61689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3" name="楕円 62"/>
          <p:cNvSpPr/>
          <p:nvPr/>
        </p:nvSpPr>
        <p:spPr>
          <a:xfrm flipH="1">
            <a:off x="2201332" y="62348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4" name="楕円 63"/>
          <p:cNvSpPr/>
          <p:nvPr/>
        </p:nvSpPr>
        <p:spPr>
          <a:xfrm flipH="1">
            <a:off x="2201332" y="63008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5" name="楕円 64"/>
          <p:cNvSpPr/>
          <p:nvPr/>
        </p:nvSpPr>
        <p:spPr>
          <a:xfrm flipH="1">
            <a:off x="2201332" y="63668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6" name="楕円 65"/>
          <p:cNvSpPr/>
          <p:nvPr/>
        </p:nvSpPr>
        <p:spPr>
          <a:xfrm flipH="1">
            <a:off x="2201332" y="64328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7" name="楕円 66"/>
          <p:cNvSpPr/>
          <p:nvPr/>
        </p:nvSpPr>
        <p:spPr>
          <a:xfrm flipH="1">
            <a:off x="2201332" y="64988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p:cNvSpPr/>
          <p:nvPr/>
        </p:nvSpPr>
        <p:spPr>
          <a:xfrm flipH="1">
            <a:off x="2201332" y="65648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p:cNvSpPr/>
          <p:nvPr/>
        </p:nvSpPr>
        <p:spPr>
          <a:xfrm flipH="1">
            <a:off x="2201332" y="66308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p:cNvSpPr/>
          <p:nvPr/>
        </p:nvSpPr>
        <p:spPr>
          <a:xfrm flipH="1">
            <a:off x="2201332" y="6696799"/>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105" name="グループ化 104"/>
          <p:cNvGrpSpPr/>
          <p:nvPr/>
        </p:nvGrpSpPr>
        <p:grpSpPr>
          <a:xfrm>
            <a:off x="4601953" y="1814850"/>
            <a:ext cx="84720" cy="3226301"/>
            <a:chOff x="1396350" y="377313"/>
            <a:chExt cx="149115" cy="5678587"/>
          </a:xfrm>
        </p:grpSpPr>
        <p:grpSp>
          <p:nvGrpSpPr>
            <p:cNvPr id="106" name="グループ化 105"/>
            <p:cNvGrpSpPr/>
            <p:nvPr/>
          </p:nvGrpSpPr>
          <p:grpSpPr>
            <a:xfrm>
              <a:off x="1396351" y="377313"/>
              <a:ext cx="149114" cy="1861037"/>
              <a:chOff x="1357714" y="634890"/>
              <a:chExt cx="149114" cy="1861037"/>
            </a:xfrm>
          </p:grpSpPr>
          <p:sp>
            <p:nvSpPr>
              <p:cNvPr id="129" name="楕円 12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0" name="楕円 12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1" name="楕円 13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2" name="楕円 13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3" name="楕円 13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4" name="楕円 13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5" name="楕円 13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6" name="楕円 13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7" name="楕円 13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8" name="楕円 13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7" name="グループ化 106"/>
            <p:cNvGrpSpPr/>
            <p:nvPr/>
          </p:nvGrpSpPr>
          <p:grpSpPr>
            <a:xfrm>
              <a:off x="1396351" y="2292725"/>
              <a:ext cx="149114" cy="1861037"/>
              <a:chOff x="1357714" y="634890"/>
              <a:chExt cx="149114" cy="1861037"/>
            </a:xfrm>
          </p:grpSpPr>
          <p:sp>
            <p:nvSpPr>
              <p:cNvPr id="119" name="楕円 11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0" name="楕円 11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1" name="楕円 12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2" name="楕円 12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3" name="楕円 12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4" name="楕円 12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5" name="楕円 12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6" name="楕円 12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7" name="楕円 12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8" name="楕円 12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8" name="グループ化 107"/>
            <p:cNvGrpSpPr/>
            <p:nvPr/>
          </p:nvGrpSpPr>
          <p:grpSpPr>
            <a:xfrm>
              <a:off x="1396350" y="4194863"/>
              <a:ext cx="149114" cy="1861037"/>
              <a:chOff x="1357714" y="634890"/>
              <a:chExt cx="149114" cy="1861037"/>
            </a:xfrm>
          </p:grpSpPr>
          <p:sp>
            <p:nvSpPr>
              <p:cNvPr id="109" name="楕円 10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0" name="楕円 10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1" name="楕円 11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2" name="楕円 11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3" name="楕円 11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4" name="楕円 11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5" name="楕円 11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6" name="楕円 11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7" name="楕円 11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8" name="楕円 11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01" name="楕円 300"/>
          <p:cNvSpPr/>
          <p:nvPr/>
        </p:nvSpPr>
        <p:spPr>
          <a:xfrm flipH="1">
            <a:off x="2201332" y="1636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2" name="楕円 301"/>
          <p:cNvSpPr/>
          <p:nvPr/>
        </p:nvSpPr>
        <p:spPr>
          <a:xfrm flipH="1">
            <a:off x="2201332" y="2296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3" name="楕円 302"/>
          <p:cNvSpPr/>
          <p:nvPr/>
        </p:nvSpPr>
        <p:spPr>
          <a:xfrm flipH="1">
            <a:off x="2201332" y="2956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4" name="楕円 303"/>
          <p:cNvSpPr/>
          <p:nvPr/>
        </p:nvSpPr>
        <p:spPr>
          <a:xfrm flipH="1">
            <a:off x="2201332" y="3616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5" name="楕円 304"/>
          <p:cNvSpPr/>
          <p:nvPr/>
        </p:nvSpPr>
        <p:spPr>
          <a:xfrm flipH="1">
            <a:off x="2201332" y="4275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6" name="楕円 305"/>
          <p:cNvSpPr/>
          <p:nvPr/>
        </p:nvSpPr>
        <p:spPr>
          <a:xfrm flipH="1">
            <a:off x="2201332" y="4935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7" name="楕円 306"/>
          <p:cNvSpPr/>
          <p:nvPr/>
        </p:nvSpPr>
        <p:spPr>
          <a:xfrm flipH="1">
            <a:off x="2201332" y="5595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8" name="楕円 307"/>
          <p:cNvSpPr/>
          <p:nvPr/>
        </p:nvSpPr>
        <p:spPr>
          <a:xfrm flipH="1">
            <a:off x="2201332" y="6255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9" name="楕円 308"/>
          <p:cNvSpPr/>
          <p:nvPr/>
        </p:nvSpPr>
        <p:spPr>
          <a:xfrm flipH="1">
            <a:off x="2201332" y="6915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0" name="楕円 309"/>
          <p:cNvSpPr/>
          <p:nvPr/>
        </p:nvSpPr>
        <p:spPr>
          <a:xfrm flipH="1">
            <a:off x="2201332" y="7575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1" name="楕円 290"/>
          <p:cNvSpPr/>
          <p:nvPr/>
        </p:nvSpPr>
        <p:spPr>
          <a:xfrm flipH="1">
            <a:off x="2201332" y="8235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2" name="楕円 291"/>
          <p:cNvSpPr/>
          <p:nvPr/>
        </p:nvSpPr>
        <p:spPr>
          <a:xfrm flipH="1">
            <a:off x="2201332" y="8895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3" name="楕円 292"/>
          <p:cNvSpPr/>
          <p:nvPr/>
        </p:nvSpPr>
        <p:spPr>
          <a:xfrm flipH="1">
            <a:off x="2201332" y="9555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4" name="楕円 293"/>
          <p:cNvSpPr/>
          <p:nvPr/>
        </p:nvSpPr>
        <p:spPr>
          <a:xfrm flipH="1">
            <a:off x="2201332" y="10215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5" name="楕円 294"/>
          <p:cNvSpPr/>
          <p:nvPr/>
        </p:nvSpPr>
        <p:spPr>
          <a:xfrm flipH="1">
            <a:off x="2201332" y="10875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6" name="楕円 295"/>
          <p:cNvSpPr/>
          <p:nvPr/>
        </p:nvSpPr>
        <p:spPr>
          <a:xfrm flipH="1">
            <a:off x="2201332" y="11535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7" name="楕円 296"/>
          <p:cNvSpPr/>
          <p:nvPr/>
        </p:nvSpPr>
        <p:spPr>
          <a:xfrm flipH="1">
            <a:off x="2201332" y="12195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8" name="楕円 297"/>
          <p:cNvSpPr/>
          <p:nvPr/>
        </p:nvSpPr>
        <p:spPr>
          <a:xfrm flipH="1">
            <a:off x="2201332" y="12854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9" name="楕円 298"/>
          <p:cNvSpPr/>
          <p:nvPr/>
        </p:nvSpPr>
        <p:spPr>
          <a:xfrm flipH="1">
            <a:off x="2201332" y="13514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0" name="楕円 299"/>
          <p:cNvSpPr/>
          <p:nvPr/>
        </p:nvSpPr>
        <p:spPr>
          <a:xfrm flipH="1">
            <a:off x="2201332" y="14174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1" name="楕円 280"/>
          <p:cNvSpPr/>
          <p:nvPr/>
        </p:nvSpPr>
        <p:spPr>
          <a:xfrm flipH="1">
            <a:off x="2201332" y="14834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2" name="楕円 281"/>
          <p:cNvSpPr/>
          <p:nvPr/>
        </p:nvSpPr>
        <p:spPr>
          <a:xfrm flipH="1">
            <a:off x="2201332" y="15494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3" name="楕円 282"/>
          <p:cNvSpPr/>
          <p:nvPr/>
        </p:nvSpPr>
        <p:spPr>
          <a:xfrm flipH="1">
            <a:off x="2201332" y="16154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4" name="楕円 283"/>
          <p:cNvSpPr/>
          <p:nvPr/>
        </p:nvSpPr>
        <p:spPr>
          <a:xfrm flipH="1">
            <a:off x="2201332" y="16814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5" name="楕円 284"/>
          <p:cNvSpPr/>
          <p:nvPr/>
        </p:nvSpPr>
        <p:spPr>
          <a:xfrm flipH="1">
            <a:off x="2201332" y="17474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6" name="楕円 285"/>
          <p:cNvSpPr/>
          <p:nvPr/>
        </p:nvSpPr>
        <p:spPr>
          <a:xfrm flipH="1">
            <a:off x="2201332" y="18134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7" name="楕円 286"/>
          <p:cNvSpPr/>
          <p:nvPr/>
        </p:nvSpPr>
        <p:spPr>
          <a:xfrm flipH="1">
            <a:off x="2201332" y="18794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8" name="楕円 287"/>
          <p:cNvSpPr/>
          <p:nvPr/>
        </p:nvSpPr>
        <p:spPr>
          <a:xfrm flipH="1">
            <a:off x="2201332" y="19454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9" name="楕円 288"/>
          <p:cNvSpPr/>
          <p:nvPr/>
        </p:nvSpPr>
        <p:spPr>
          <a:xfrm flipH="1">
            <a:off x="2201332" y="20114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0" name="楕円 289"/>
          <p:cNvSpPr/>
          <p:nvPr/>
        </p:nvSpPr>
        <p:spPr>
          <a:xfrm flipH="1">
            <a:off x="2201332" y="20773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8" name="楕円 267"/>
          <p:cNvSpPr/>
          <p:nvPr/>
        </p:nvSpPr>
        <p:spPr>
          <a:xfrm flipH="1">
            <a:off x="2201332" y="21433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9" name="楕円 268"/>
          <p:cNvSpPr/>
          <p:nvPr/>
        </p:nvSpPr>
        <p:spPr>
          <a:xfrm flipH="1">
            <a:off x="2201332" y="22093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0" name="楕円 269"/>
          <p:cNvSpPr/>
          <p:nvPr/>
        </p:nvSpPr>
        <p:spPr>
          <a:xfrm flipH="1">
            <a:off x="2201332" y="22753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1" name="楕円 270"/>
          <p:cNvSpPr/>
          <p:nvPr/>
        </p:nvSpPr>
        <p:spPr>
          <a:xfrm flipH="1">
            <a:off x="2201332" y="23413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2" name="楕円 271"/>
          <p:cNvSpPr/>
          <p:nvPr/>
        </p:nvSpPr>
        <p:spPr>
          <a:xfrm flipH="1">
            <a:off x="2201332" y="24073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3" name="楕円 272"/>
          <p:cNvSpPr/>
          <p:nvPr/>
        </p:nvSpPr>
        <p:spPr>
          <a:xfrm flipH="1">
            <a:off x="2201332" y="24733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4" name="楕円 273"/>
          <p:cNvSpPr/>
          <p:nvPr/>
        </p:nvSpPr>
        <p:spPr>
          <a:xfrm flipH="1">
            <a:off x="2201332" y="25393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5" name="楕円 274"/>
          <p:cNvSpPr/>
          <p:nvPr/>
        </p:nvSpPr>
        <p:spPr>
          <a:xfrm flipH="1">
            <a:off x="2201332" y="26053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6" name="楕円 275"/>
          <p:cNvSpPr/>
          <p:nvPr/>
        </p:nvSpPr>
        <p:spPr>
          <a:xfrm flipH="1">
            <a:off x="2201332" y="26713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7" name="楕円 276"/>
          <p:cNvSpPr/>
          <p:nvPr/>
        </p:nvSpPr>
        <p:spPr>
          <a:xfrm flipH="1">
            <a:off x="2201332" y="27373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8" name="楕円 257"/>
          <p:cNvSpPr/>
          <p:nvPr/>
        </p:nvSpPr>
        <p:spPr>
          <a:xfrm flipH="1">
            <a:off x="2201332" y="28033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9" name="楕円 258"/>
          <p:cNvSpPr/>
          <p:nvPr/>
        </p:nvSpPr>
        <p:spPr>
          <a:xfrm flipH="1">
            <a:off x="2201332" y="28693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0" name="楕円 259"/>
          <p:cNvSpPr/>
          <p:nvPr/>
        </p:nvSpPr>
        <p:spPr>
          <a:xfrm flipH="1">
            <a:off x="2201332" y="29352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1" name="楕円 260"/>
          <p:cNvSpPr/>
          <p:nvPr/>
        </p:nvSpPr>
        <p:spPr>
          <a:xfrm flipH="1">
            <a:off x="2201332" y="30012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2" name="楕円 261"/>
          <p:cNvSpPr/>
          <p:nvPr/>
        </p:nvSpPr>
        <p:spPr>
          <a:xfrm flipH="1">
            <a:off x="2201332" y="30672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3" name="楕円 262"/>
          <p:cNvSpPr/>
          <p:nvPr/>
        </p:nvSpPr>
        <p:spPr>
          <a:xfrm flipH="1">
            <a:off x="2201332" y="31332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4" name="楕円 263"/>
          <p:cNvSpPr/>
          <p:nvPr/>
        </p:nvSpPr>
        <p:spPr>
          <a:xfrm flipH="1">
            <a:off x="2201332" y="31992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5" name="楕円 264"/>
          <p:cNvSpPr/>
          <p:nvPr/>
        </p:nvSpPr>
        <p:spPr>
          <a:xfrm flipH="1">
            <a:off x="2201332" y="32652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6" name="楕円 265"/>
          <p:cNvSpPr/>
          <p:nvPr/>
        </p:nvSpPr>
        <p:spPr>
          <a:xfrm flipH="1">
            <a:off x="2201332" y="33312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7" name="楕円 266"/>
          <p:cNvSpPr/>
          <p:nvPr/>
        </p:nvSpPr>
        <p:spPr>
          <a:xfrm flipH="1">
            <a:off x="2201332" y="33972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8" name="楕円 247"/>
          <p:cNvSpPr/>
          <p:nvPr/>
        </p:nvSpPr>
        <p:spPr>
          <a:xfrm flipH="1">
            <a:off x="2201332" y="34632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9" name="楕円 248"/>
          <p:cNvSpPr/>
          <p:nvPr/>
        </p:nvSpPr>
        <p:spPr>
          <a:xfrm flipH="1">
            <a:off x="2201332" y="35292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0" name="楕円 249"/>
          <p:cNvSpPr/>
          <p:nvPr/>
        </p:nvSpPr>
        <p:spPr>
          <a:xfrm flipH="1">
            <a:off x="2201332" y="35952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1" name="楕円 250"/>
          <p:cNvSpPr/>
          <p:nvPr/>
        </p:nvSpPr>
        <p:spPr>
          <a:xfrm flipH="1">
            <a:off x="2201332" y="36612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2" name="楕円 251"/>
          <p:cNvSpPr/>
          <p:nvPr/>
        </p:nvSpPr>
        <p:spPr>
          <a:xfrm flipH="1">
            <a:off x="2201332" y="37271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3" name="楕円 252"/>
          <p:cNvSpPr/>
          <p:nvPr/>
        </p:nvSpPr>
        <p:spPr>
          <a:xfrm flipH="1">
            <a:off x="2201332" y="37931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4" name="楕円 253"/>
          <p:cNvSpPr/>
          <p:nvPr/>
        </p:nvSpPr>
        <p:spPr>
          <a:xfrm flipH="1">
            <a:off x="2201332" y="38591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5" name="楕円 254"/>
          <p:cNvSpPr/>
          <p:nvPr/>
        </p:nvSpPr>
        <p:spPr>
          <a:xfrm flipH="1">
            <a:off x="2201332" y="39251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6" name="楕円 255"/>
          <p:cNvSpPr/>
          <p:nvPr/>
        </p:nvSpPr>
        <p:spPr>
          <a:xfrm flipH="1">
            <a:off x="2201332" y="39911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7" name="楕円 256"/>
          <p:cNvSpPr/>
          <p:nvPr/>
        </p:nvSpPr>
        <p:spPr>
          <a:xfrm flipH="1">
            <a:off x="2201332" y="40571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350" name="グループ化 349"/>
          <p:cNvGrpSpPr/>
          <p:nvPr/>
        </p:nvGrpSpPr>
        <p:grpSpPr>
          <a:xfrm>
            <a:off x="1785027" y="4525769"/>
            <a:ext cx="858905" cy="624862"/>
            <a:chOff x="1785027" y="4422737"/>
            <a:chExt cx="858905" cy="624862"/>
          </a:xfrm>
        </p:grpSpPr>
        <p:sp>
          <p:nvSpPr>
            <p:cNvPr id="348"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7" name="テキスト ボックス 356"/>
          <p:cNvSpPr txBox="1"/>
          <p:nvPr/>
        </p:nvSpPr>
        <p:spPr>
          <a:xfrm>
            <a:off x="1262131" y="1030652"/>
            <a:ext cx="800219" cy="369332"/>
          </a:xfrm>
          <a:prstGeom prst="rect">
            <a:avLst/>
          </a:prstGeom>
          <a:noFill/>
        </p:spPr>
        <p:txBody>
          <a:bodyPr wrap="none" rtlCol="0">
            <a:spAutoFit/>
          </a:bodyPr>
          <a:lstStyle/>
          <a:p>
            <a:r>
              <a:rPr kumimoji="1" lang="en-US" altLang="ja-JP" dirty="0"/>
              <a:t>784</a:t>
            </a:r>
            <a:r>
              <a:rPr kumimoji="1" lang="ja-JP" altLang="en-US" dirty="0"/>
              <a:t>個</a:t>
            </a:r>
          </a:p>
        </p:txBody>
      </p:sp>
      <p:sp>
        <p:nvSpPr>
          <p:cNvPr id="358" name="テキスト ボックス 357"/>
          <p:cNvSpPr txBox="1"/>
          <p:nvPr/>
        </p:nvSpPr>
        <p:spPr>
          <a:xfrm>
            <a:off x="3798316" y="2111127"/>
            <a:ext cx="671979" cy="369332"/>
          </a:xfrm>
          <a:prstGeom prst="rect">
            <a:avLst/>
          </a:prstGeom>
          <a:noFill/>
        </p:spPr>
        <p:txBody>
          <a:bodyPr wrap="none" rtlCol="0">
            <a:spAutoFit/>
          </a:bodyPr>
          <a:lstStyle/>
          <a:p>
            <a:r>
              <a:rPr kumimoji="1" lang="en-US" altLang="ja-JP" dirty="0"/>
              <a:t>50</a:t>
            </a:r>
            <a:r>
              <a:rPr kumimoji="1" lang="ja-JP" altLang="en-US" dirty="0"/>
              <a:t>個</a:t>
            </a:r>
          </a:p>
        </p:txBody>
      </p:sp>
      <p:sp>
        <p:nvSpPr>
          <p:cNvPr id="362" name="フローチャート: 手作業 360"/>
          <p:cNvSpPr/>
          <p:nvPr/>
        </p:nvSpPr>
        <p:spPr>
          <a:xfrm rot="5400000">
            <a:off x="2607628" y="2305038"/>
            <a:ext cx="6511328" cy="22102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73" name="グループ化 172"/>
          <p:cNvGrpSpPr/>
          <p:nvPr/>
        </p:nvGrpSpPr>
        <p:grpSpPr>
          <a:xfrm>
            <a:off x="6997320" y="191169"/>
            <a:ext cx="84720" cy="3226301"/>
            <a:chOff x="1396350" y="377313"/>
            <a:chExt cx="149115" cy="5678587"/>
          </a:xfrm>
        </p:grpSpPr>
        <p:grpSp>
          <p:nvGrpSpPr>
            <p:cNvPr id="174" name="グループ化 173"/>
            <p:cNvGrpSpPr/>
            <p:nvPr/>
          </p:nvGrpSpPr>
          <p:grpSpPr>
            <a:xfrm>
              <a:off x="1396351" y="377313"/>
              <a:ext cx="149114" cy="1861037"/>
              <a:chOff x="1357714" y="634890"/>
              <a:chExt cx="149114" cy="1861037"/>
            </a:xfrm>
          </p:grpSpPr>
          <p:sp>
            <p:nvSpPr>
              <p:cNvPr id="197" name="楕円 19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8" name="楕円 19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9" name="楕円 19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0" name="楕円 19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1" name="楕円 20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2" name="楕円 20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3" name="楕円 20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4" name="楕円 20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5" name="楕円 20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6" name="楕円 20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5" name="グループ化 174"/>
            <p:cNvGrpSpPr/>
            <p:nvPr/>
          </p:nvGrpSpPr>
          <p:grpSpPr>
            <a:xfrm>
              <a:off x="1396351" y="2292725"/>
              <a:ext cx="149114" cy="1861037"/>
              <a:chOff x="1357714" y="634890"/>
              <a:chExt cx="149114" cy="1861037"/>
            </a:xfrm>
          </p:grpSpPr>
          <p:sp>
            <p:nvSpPr>
              <p:cNvPr id="187" name="楕円 18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8" name="楕円 18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9" name="楕円 18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0" name="楕円 18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1" name="楕円 19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2" name="楕円 19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3" name="楕円 19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4" name="楕円 19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5" name="楕円 19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6" name="楕円 19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6" name="グループ化 175"/>
            <p:cNvGrpSpPr/>
            <p:nvPr/>
          </p:nvGrpSpPr>
          <p:grpSpPr>
            <a:xfrm>
              <a:off x="1396350" y="4194863"/>
              <a:ext cx="149114" cy="1861037"/>
              <a:chOff x="1357714" y="634890"/>
              <a:chExt cx="149114" cy="1861037"/>
            </a:xfrm>
          </p:grpSpPr>
          <p:sp>
            <p:nvSpPr>
              <p:cNvPr id="177" name="楕円 17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8" name="楕円 17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9" name="楕円 17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0" name="楕円 17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1" name="楕円 18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2" name="楕円 18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3" name="楕円 18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4" name="楕円 18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5" name="楕円 18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6" name="楕円 18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grpSp>
        <p:nvGrpSpPr>
          <p:cNvPr id="207" name="グループ化 206"/>
          <p:cNvGrpSpPr/>
          <p:nvPr/>
        </p:nvGrpSpPr>
        <p:grpSpPr>
          <a:xfrm>
            <a:off x="6997318" y="3448363"/>
            <a:ext cx="84720" cy="3226301"/>
            <a:chOff x="1396350" y="377313"/>
            <a:chExt cx="149115" cy="5678587"/>
          </a:xfrm>
        </p:grpSpPr>
        <p:grpSp>
          <p:nvGrpSpPr>
            <p:cNvPr id="208" name="グループ化 207"/>
            <p:cNvGrpSpPr/>
            <p:nvPr/>
          </p:nvGrpSpPr>
          <p:grpSpPr>
            <a:xfrm>
              <a:off x="1396351" y="377313"/>
              <a:ext cx="149114" cy="1861037"/>
              <a:chOff x="1357714" y="634890"/>
              <a:chExt cx="149114" cy="1861037"/>
            </a:xfrm>
          </p:grpSpPr>
          <p:sp>
            <p:nvSpPr>
              <p:cNvPr id="231" name="楕円 23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2" name="楕円 23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3" name="楕円 23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4" name="楕円 23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5" name="楕円 23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6" name="楕円 23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7" name="楕円 23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8" name="楕円 23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9" name="楕円 23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0" name="楕円 23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09" name="グループ化 208"/>
            <p:cNvGrpSpPr/>
            <p:nvPr/>
          </p:nvGrpSpPr>
          <p:grpSpPr>
            <a:xfrm>
              <a:off x="1396351" y="2292725"/>
              <a:ext cx="149114" cy="1861037"/>
              <a:chOff x="1357714" y="634890"/>
              <a:chExt cx="149114" cy="1861037"/>
            </a:xfrm>
          </p:grpSpPr>
          <p:sp>
            <p:nvSpPr>
              <p:cNvPr id="221" name="楕円 22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2" name="楕円 22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3" name="楕円 22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4" name="楕円 22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5" name="楕円 22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6" name="楕円 22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7" name="楕円 22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8" name="楕円 22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9" name="楕円 22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0" name="楕円 22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10" name="グループ化 209"/>
            <p:cNvGrpSpPr/>
            <p:nvPr/>
          </p:nvGrpSpPr>
          <p:grpSpPr>
            <a:xfrm>
              <a:off x="1396350" y="4194863"/>
              <a:ext cx="149114" cy="1861037"/>
              <a:chOff x="1357714" y="634890"/>
              <a:chExt cx="149114" cy="1861037"/>
            </a:xfrm>
          </p:grpSpPr>
          <p:sp>
            <p:nvSpPr>
              <p:cNvPr id="211" name="楕円 21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2" name="楕円 21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3" name="楕円 21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4" name="楕円 21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5" name="楕円 21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6" name="楕円 21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7" name="楕円 21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8" name="楕円 21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9" name="楕円 21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0" name="楕円 21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59" name="テキスト ボックス 358"/>
          <p:cNvSpPr txBox="1"/>
          <p:nvPr/>
        </p:nvSpPr>
        <p:spPr>
          <a:xfrm>
            <a:off x="6129563" y="731521"/>
            <a:ext cx="800219" cy="369332"/>
          </a:xfrm>
          <a:prstGeom prst="rect">
            <a:avLst/>
          </a:prstGeom>
          <a:noFill/>
        </p:spPr>
        <p:txBody>
          <a:bodyPr wrap="none" rtlCol="0">
            <a:spAutoFit/>
          </a:bodyPr>
          <a:lstStyle/>
          <a:p>
            <a:r>
              <a:rPr lang="en-US" altLang="ja-JP" dirty="0"/>
              <a:t>100</a:t>
            </a:r>
            <a:r>
              <a:rPr kumimoji="1" lang="ja-JP" altLang="en-US" dirty="0"/>
              <a:t>個</a:t>
            </a:r>
          </a:p>
        </p:txBody>
      </p:sp>
      <p:sp>
        <p:nvSpPr>
          <p:cNvPr id="363" name="フローチャート: 手作業 360"/>
          <p:cNvSpPr/>
          <p:nvPr/>
        </p:nvSpPr>
        <p:spPr>
          <a:xfrm rot="16200000">
            <a:off x="4983642" y="2289314"/>
            <a:ext cx="6511328" cy="222307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 name="connsiteX0" fmla="*/ 0 w 10000"/>
              <a:gd name="connsiteY0" fmla="*/ 0 h 10058"/>
              <a:gd name="connsiteX1" fmla="*/ 10000 w 10000"/>
              <a:gd name="connsiteY1" fmla="*/ 0 h 10058"/>
              <a:gd name="connsiteX2" fmla="*/ 8257 w 10000"/>
              <a:gd name="connsiteY2" fmla="*/ 10058 h 10058"/>
              <a:gd name="connsiteX3" fmla="*/ 2593 w 10000"/>
              <a:gd name="connsiteY3" fmla="*/ 10000 h 10058"/>
              <a:gd name="connsiteX4" fmla="*/ 0 w 10000"/>
              <a:gd name="connsiteY4" fmla="*/ 0 h 10058"/>
              <a:gd name="connsiteX0" fmla="*/ 0 w 10000"/>
              <a:gd name="connsiteY0" fmla="*/ 0 h 10058"/>
              <a:gd name="connsiteX1" fmla="*/ 10000 w 10000"/>
              <a:gd name="connsiteY1" fmla="*/ 0 h 10058"/>
              <a:gd name="connsiteX2" fmla="*/ 8257 w 10000"/>
              <a:gd name="connsiteY2" fmla="*/ 10058 h 10058"/>
              <a:gd name="connsiteX3" fmla="*/ 2019 w 10000"/>
              <a:gd name="connsiteY3" fmla="*/ 10058 h 10058"/>
              <a:gd name="connsiteX4" fmla="*/ 0 w 10000"/>
              <a:gd name="connsiteY4" fmla="*/ 0 h 1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58">
                <a:moveTo>
                  <a:pt x="0" y="0"/>
                </a:moveTo>
                <a:lnTo>
                  <a:pt x="10000" y="0"/>
                </a:lnTo>
                <a:lnTo>
                  <a:pt x="8257" y="10058"/>
                </a:lnTo>
                <a:lnTo>
                  <a:pt x="2019" y="10058"/>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12" name="グループ化 311"/>
          <p:cNvGrpSpPr/>
          <p:nvPr/>
        </p:nvGrpSpPr>
        <p:grpSpPr>
          <a:xfrm>
            <a:off x="9276769" y="1125887"/>
            <a:ext cx="351046" cy="4381298"/>
            <a:chOff x="1357714" y="634890"/>
            <a:chExt cx="149114" cy="1861037"/>
          </a:xfrm>
        </p:grpSpPr>
        <p:sp>
          <p:nvSpPr>
            <p:cNvPr id="335" name="楕円 334"/>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6" name="楕円 335"/>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7" name="楕円 336"/>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8" name="楕円 337"/>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9" name="楕円 338"/>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0" name="楕円 339"/>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1" name="楕円 340"/>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2" name="楕円 341"/>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3" name="楕円 342"/>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4" name="楕円 343"/>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360" name="テキスト ボックス 359"/>
          <p:cNvSpPr txBox="1"/>
          <p:nvPr/>
        </p:nvSpPr>
        <p:spPr>
          <a:xfrm>
            <a:off x="8504324" y="1573693"/>
            <a:ext cx="671979" cy="369332"/>
          </a:xfrm>
          <a:prstGeom prst="rect">
            <a:avLst/>
          </a:prstGeom>
          <a:noFill/>
        </p:spPr>
        <p:txBody>
          <a:bodyPr wrap="none" rtlCol="0">
            <a:spAutoFit/>
          </a:bodyPr>
          <a:lstStyle/>
          <a:p>
            <a:r>
              <a:rPr lang="en-US" altLang="ja-JP" dirty="0"/>
              <a:t>10</a:t>
            </a:r>
            <a:r>
              <a:rPr kumimoji="1" lang="ja-JP" altLang="en-US" dirty="0"/>
              <a:t>個</a:t>
            </a:r>
          </a:p>
        </p:txBody>
      </p:sp>
      <p:grpSp>
        <p:nvGrpSpPr>
          <p:cNvPr id="351" name="グループ化 350"/>
          <p:cNvGrpSpPr/>
          <p:nvPr/>
        </p:nvGrpSpPr>
        <p:grpSpPr>
          <a:xfrm>
            <a:off x="4170357" y="3850604"/>
            <a:ext cx="858905" cy="624862"/>
            <a:chOff x="1785027" y="4422737"/>
            <a:chExt cx="858905" cy="624862"/>
          </a:xfrm>
        </p:grpSpPr>
        <p:sp>
          <p:nvSpPr>
            <p:cNvPr id="352" name="フリーフォーム: 図形 351"/>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フリーフォーム: 図形 352"/>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4" name="グループ化 353"/>
          <p:cNvGrpSpPr/>
          <p:nvPr/>
        </p:nvGrpSpPr>
        <p:grpSpPr>
          <a:xfrm>
            <a:off x="6602410" y="5045786"/>
            <a:ext cx="858905" cy="624862"/>
            <a:chOff x="1785027" y="4422737"/>
            <a:chExt cx="858905" cy="624862"/>
          </a:xfrm>
        </p:grpSpPr>
        <p:sp>
          <p:nvSpPr>
            <p:cNvPr id="355" name="フリーフォーム: 図形 354"/>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フリーフォーム: 図形 355"/>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スライド番号プレースホルダー 9"/>
          <p:cNvSpPr>
            <a:spLocks noGrp="1"/>
          </p:cNvSpPr>
          <p:nvPr>
            <p:ph type="sldNum" sz="quarter" idx="12"/>
          </p:nvPr>
        </p:nvSpPr>
        <p:spPr/>
        <p:txBody>
          <a:bodyPr/>
          <a:lstStyle/>
          <a:p>
            <a:fld id="{8AEBDCA3-918C-4541-BF84-4F93CF1796EA}" type="slidenum">
              <a:rPr kumimoji="1" lang="ja-JP" altLang="en-US" smtClean="0"/>
              <a:t>21</a:t>
            </a:fld>
            <a:endParaRPr kumimoji="1" lang="ja-JP" altLang="en-US"/>
          </a:p>
        </p:txBody>
      </p:sp>
    </p:spTree>
    <p:extLst>
      <p:ext uri="{BB962C8B-B14F-4D97-AF65-F5344CB8AC3E}">
        <p14:creationId xmlns:p14="http://schemas.microsoft.com/office/powerpoint/2010/main" val="2004783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フローチャート: 手作業 360"/>
          <p:cNvSpPr/>
          <p:nvPr/>
        </p:nvSpPr>
        <p:spPr>
          <a:xfrm rot="16200000">
            <a:off x="183499" y="2291221"/>
            <a:ext cx="6511328" cy="229982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p:cNvSpPr/>
          <p:nvPr/>
        </p:nvSpPr>
        <p:spPr>
          <a:xfrm flipH="1">
            <a:off x="2201332" y="41231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 name="楕円 2"/>
          <p:cNvSpPr/>
          <p:nvPr/>
        </p:nvSpPr>
        <p:spPr>
          <a:xfrm flipH="1">
            <a:off x="2201332" y="41891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4" name="楕円 3"/>
          <p:cNvSpPr/>
          <p:nvPr/>
        </p:nvSpPr>
        <p:spPr>
          <a:xfrm flipH="1">
            <a:off x="2201332" y="42551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5" name="楕円 4"/>
          <p:cNvSpPr/>
          <p:nvPr/>
        </p:nvSpPr>
        <p:spPr>
          <a:xfrm flipH="1">
            <a:off x="2201332" y="43211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 name="楕円 5"/>
          <p:cNvSpPr/>
          <p:nvPr/>
        </p:nvSpPr>
        <p:spPr>
          <a:xfrm flipH="1">
            <a:off x="2201332" y="43871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 name="楕円 6"/>
          <p:cNvSpPr/>
          <p:nvPr/>
        </p:nvSpPr>
        <p:spPr>
          <a:xfrm flipH="1">
            <a:off x="2201332" y="44531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 name="楕円 7"/>
          <p:cNvSpPr/>
          <p:nvPr/>
        </p:nvSpPr>
        <p:spPr>
          <a:xfrm flipH="1">
            <a:off x="2201332" y="45191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9" name="楕円 8"/>
          <p:cNvSpPr/>
          <p:nvPr/>
        </p:nvSpPr>
        <p:spPr>
          <a:xfrm flipH="1">
            <a:off x="2201332" y="45850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 name="楕円 10"/>
          <p:cNvSpPr/>
          <p:nvPr/>
        </p:nvSpPr>
        <p:spPr>
          <a:xfrm flipH="1">
            <a:off x="2201332" y="46510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 name="楕円 11"/>
          <p:cNvSpPr/>
          <p:nvPr/>
        </p:nvSpPr>
        <p:spPr>
          <a:xfrm flipH="1">
            <a:off x="2201332" y="47170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5" name="楕円 14"/>
          <p:cNvSpPr/>
          <p:nvPr/>
        </p:nvSpPr>
        <p:spPr>
          <a:xfrm flipH="1">
            <a:off x="2201332" y="47830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6" name="楕円 15"/>
          <p:cNvSpPr/>
          <p:nvPr/>
        </p:nvSpPr>
        <p:spPr>
          <a:xfrm flipH="1">
            <a:off x="2201332" y="48490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 name="楕円 16"/>
          <p:cNvSpPr/>
          <p:nvPr/>
        </p:nvSpPr>
        <p:spPr>
          <a:xfrm flipH="1">
            <a:off x="2201332" y="49150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 name="楕円 17"/>
          <p:cNvSpPr/>
          <p:nvPr/>
        </p:nvSpPr>
        <p:spPr>
          <a:xfrm flipH="1">
            <a:off x="2201332" y="49810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 name="楕円 18"/>
          <p:cNvSpPr/>
          <p:nvPr/>
        </p:nvSpPr>
        <p:spPr>
          <a:xfrm flipH="1">
            <a:off x="2201332" y="50470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 name="楕円 19"/>
          <p:cNvSpPr/>
          <p:nvPr/>
        </p:nvSpPr>
        <p:spPr>
          <a:xfrm flipH="1">
            <a:off x="2201332" y="51130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 name="楕円 20"/>
          <p:cNvSpPr/>
          <p:nvPr/>
        </p:nvSpPr>
        <p:spPr>
          <a:xfrm flipH="1">
            <a:off x="2201332" y="51790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 name="楕円 21"/>
          <p:cNvSpPr/>
          <p:nvPr/>
        </p:nvSpPr>
        <p:spPr>
          <a:xfrm flipH="1">
            <a:off x="2201332" y="52450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 name="楕円 22"/>
          <p:cNvSpPr/>
          <p:nvPr/>
        </p:nvSpPr>
        <p:spPr>
          <a:xfrm flipH="1">
            <a:off x="2201332" y="53110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 name="楕円 23"/>
          <p:cNvSpPr/>
          <p:nvPr/>
        </p:nvSpPr>
        <p:spPr>
          <a:xfrm flipH="1">
            <a:off x="2201332" y="53769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 name="楕円 25"/>
          <p:cNvSpPr/>
          <p:nvPr/>
        </p:nvSpPr>
        <p:spPr>
          <a:xfrm flipH="1">
            <a:off x="2201332" y="54429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 name="楕円 26"/>
          <p:cNvSpPr/>
          <p:nvPr/>
        </p:nvSpPr>
        <p:spPr>
          <a:xfrm flipH="1">
            <a:off x="2201332" y="55089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 name="楕円 27"/>
          <p:cNvSpPr/>
          <p:nvPr/>
        </p:nvSpPr>
        <p:spPr>
          <a:xfrm flipH="1">
            <a:off x="2201332" y="55749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 name="楕円 28"/>
          <p:cNvSpPr/>
          <p:nvPr/>
        </p:nvSpPr>
        <p:spPr>
          <a:xfrm flipH="1">
            <a:off x="2201332" y="56409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 name="楕円 29"/>
          <p:cNvSpPr/>
          <p:nvPr/>
        </p:nvSpPr>
        <p:spPr>
          <a:xfrm flipH="1">
            <a:off x="2201332" y="57069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 name="楕円 30"/>
          <p:cNvSpPr/>
          <p:nvPr/>
        </p:nvSpPr>
        <p:spPr>
          <a:xfrm flipH="1">
            <a:off x="2201332" y="57729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2" name="楕円 31"/>
          <p:cNvSpPr/>
          <p:nvPr/>
        </p:nvSpPr>
        <p:spPr>
          <a:xfrm flipH="1">
            <a:off x="2201332" y="58389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 name="楕円 32"/>
          <p:cNvSpPr/>
          <p:nvPr/>
        </p:nvSpPr>
        <p:spPr>
          <a:xfrm flipH="1">
            <a:off x="2201332" y="59049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 name="楕円 33"/>
          <p:cNvSpPr/>
          <p:nvPr/>
        </p:nvSpPr>
        <p:spPr>
          <a:xfrm flipH="1">
            <a:off x="2201332" y="59709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5" name="楕円 34"/>
          <p:cNvSpPr/>
          <p:nvPr/>
        </p:nvSpPr>
        <p:spPr>
          <a:xfrm flipH="1">
            <a:off x="2201332" y="60369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1" name="楕円 60"/>
          <p:cNvSpPr/>
          <p:nvPr/>
        </p:nvSpPr>
        <p:spPr>
          <a:xfrm flipH="1">
            <a:off x="2201332" y="61029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2" name="楕円 61"/>
          <p:cNvSpPr/>
          <p:nvPr/>
        </p:nvSpPr>
        <p:spPr>
          <a:xfrm flipH="1">
            <a:off x="2201332" y="61689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3" name="楕円 62"/>
          <p:cNvSpPr/>
          <p:nvPr/>
        </p:nvSpPr>
        <p:spPr>
          <a:xfrm flipH="1">
            <a:off x="2201332" y="62348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4" name="楕円 63"/>
          <p:cNvSpPr/>
          <p:nvPr/>
        </p:nvSpPr>
        <p:spPr>
          <a:xfrm flipH="1">
            <a:off x="2201332" y="63008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5" name="楕円 64"/>
          <p:cNvSpPr/>
          <p:nvPr/>
        </p:nvSpPr>
        <p:spPr>
          <a:xfrm flipH="1">
            <a:off x="2201332" y="63668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6" name="楕円 65"/>
          <p:cNvSpPr/>
          <p:nvPr/>
        </p:nvSpPr>
        <p:spPr>
          <a:xfrm flipH="1">
            <a:off x="2201332" y="64328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7" name="楕円 66"/>
          <p:cNvSpPr/>
          <p:nvPr/>
        </p:nvSpPr>
        <p:spPr>
          <a:xfrm flipH="1">
            <a:off x="2201332" y="64988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p:cNvSpPr/>
          <p:nvPr/>
        </p:nvSpPr>
        <p:spPr>
          <a:xfrm flipH="1">
            <a:off x="2201332" y="65648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p:cNvSpPr/>
          <p:nvPr/>
        </p:nvSpPr>
        <p:spPr>
          <a:xfrm flipH="1">
            <a:off x="2201332" y="66308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p:cNvSpPr/>
          <p:nvPr/>
        </p:nvSpPr>
        <p:spPr>
          <a:xfrm flipH="1">
            <a:off x="2201332" y="6696799"/>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105" name="グループ化 104"/>
          <p:cNvGrpSpPr/>
          <p:nvPr/>
        </p:nvGrpSpPr>
        <p:grpSpPr>
          <a:xfrm>
            <a:off x="4601953" y="1814850"/>
            <a:ext cx="84720" cy="3226301"/>
            <a:chOff x="1396350" y="377313"/>
            <a:chExt cx="149115" cy="5678587"/>
          </a:xfrm>
        </p:grpSpPr>
        <p:grpSp>
          <p:nvGrpSpPr>
            <p:cNvPr id="106" name="グループ化 105"/>
            <p:cNvGrpSpPr/>
            <p:nvPr/>
          </p:nvGrpSpPr>
          <p:grpSpPr>
            <a:xfrm>
              <a:off x="1396351" y="377313"/>
              <a:ext cx="149114" cy="1861037"/>
              <a:chOff x="1357714" y="634890"/>
              <a:chExt cx="149114" cy="1861037"/>
            </a:xfrm>
          </p:grpSpPr>
          <p:sp>
            <p:nvSpPr>
              <p:cNvPr id="129" name="楕円 12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0" name="楕円 12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1" name="楕円 13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2" name="楕円 13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3" name="楕円 13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4" name="楕円 13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5" name="楕円 13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6" name="楕円 13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7" name="楕円 13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8" name="楕円 13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7" name="グループ化 106"/>
            <p:cNvGrpSpPr/>
            <p:nvPr/>
          </p:nvGrpSpPr>
          <p:grpSpPr>
            <a:xfrm>
              <a:off x="1396351" y="2292725"/>
              <a:ext cx="149114" cy="1861037"/>
              <a:chOff x="1357714" y="634890"/>
              <a:chExt cx="149114" cy="1861037"/>
            </a:xfrm>
          </p:grpSpPr>
          <p:sp>
            <p:nvSpPr>
              <p:cNvPr id="119" name="楕円 11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0" name="楕円 11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1" name="楕円 12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2" name="楕円 12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3" name="楕円 12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4" name="楕円 12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5" name="楕円 12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6" name="楕円 12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7" name="楕円 12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8" name="楕円 12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8" name="グループ化 107"/>
            <p:cNvGrpSpPr/>
            <p:nvPr/>
          </p:nvGrpSpPr>
          <p:grpSpPr>
            <a:xfrm>
              <a:off x="1396350" y="4194863"/>
              <a:ext cx="149114" cy="1861037"/>
              <a:chOff x="1357714" y="634890"/>
              <a:chExt cx="149114" cy="1861037"/>
            </a:xfrm>
          </p:grpSpPr>
          <p:sp>
            <p:nvSpPr>
              <p:cNvPr id="109" name="楕円 10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0" name="楕円 10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1" name="楕円 11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2" name="楕円 11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3" name="楕円 11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4" name="楕円 11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5" name="楕円 11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6" name="楕円 11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7" name="楕円 11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8" name="楕円 11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01" name="楕円 300"/>
          <p:cNvSpPr/>
          <p:nvPr/>
        </p:nvSpPr>
        <p:spPr>
          <a:xfrm flipH="1">
            <a:off x="2201332" y="1636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2" name="楕円 301"/>
          <p:cNvSpPr/>
          <p:nvPr/>
        </p:nvSpPr>
        <p:spPr>
          <a:xfrm flipH="1">
            <a:off x="2201332" y="2296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3" name="楕円 302"/>
          <p:cNvSpPr/>
          <p:nvPr/>
        </p:nvSpPr>
        <p:spPr>
          <a:xfrm flipH="1">
            <a:off x="2201332" y="2956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4" name="楕円 303"/>
          <p:cNvSpPr/>
          <p:nvPr/>
        </p:nvSpPr>
        <p:spPr>
          <a:xfrm flipH="1">
            <a:off x="2201332" y="3616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5" name="楕円 304"/>
          <p:cNvSpPr/>
          <p:nvPr/>
        </p:nvSpPr>
        <p:spPr>
          <a:xfrm flipH="1">
            <a:off x="2201332" y="4275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6" name="楕円 305"/>
          <p:cNvSpPr/>
          <p:nvPr/>
        </p:nvSpPr>
        <p:spPr>
          <a:xfrm flipH="1">
            <a:off x="2201332" y="4935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7" name="楕円 306"/>
          <p:cNvSpPr/>
          <p:nvPr/>
        </p:nvSpPr>
        <p:spPr>
          <a:xfrm flipH="1">
            <a:off x="2201332" y="5595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8" name="楕円 307"/>
          <p:cNvSpPr/>
          <p:nvPr/>
        </p:nvSpPr>
        <p:spPr>
          <a:xfrm flipH="1">
            <a:off x="2201332" y="6255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9" name="楕円 308"/>
          <p:cNvSpPr/>
          <p:nvPr/>
        </p:nvSpPr>
        <p:spPr>
          <a:xfrm flipH="1">
            <a:off x="2201332" y="6915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0" name="楕円 309"/>
          <p:cNvSpPr/>
          <p:nvPr/>
        </p:nvSpPr>
        <p:spPr>
          <a:xfrm flipH="1">
            <a:off x="2201332" y="7575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1" name="楕円 290"/>
          <p:cNvSpPr/>
          <p:nvPr/>
        </p:nvSpPr>
        <p:spPr>
          <a:xfrm flipH="1">
            <a:off x="2201332" y="8235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2" name="楕円 291"/>
          <p:cNvSpPr/>
          <p:nvPr/>
        </p:nvSpPr>
        <p:spPr>
          <a:xfrm flipH="1">
            <a:off x="2201332" y="8895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3" name="楕円 292"/>
          <p:cNvSpPr/>
          <p:nvPr/>
        </p:nvSpPr>
        <p:spPr>
          <a:xfrm flipH="1">
            <a:off x="2201332" y="9555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4" name="楕円 293"/>
          <p:cNvSpPr/>
          <p:nvPr/>
        </p:nvSpPr>
        <p:spPr>
          <a:xfrm flipH="1">
            <a:off x="2201332" y="10215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5" name="楕円 294"/>
          <p:cNvSpPr/>
          <p:nvPr/>
        </p:nvSpPr>
        <p:spPr>
          <a:xfrm flipH="1">
            <a:off x="2201332" y="10875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6" name="楕円 295"/>
          <p:cNvSpPr/>
          <p:nvPr/>
        </p:nvSpPr>
        <p:spPr>
          <a:xfrm flipH="1">
            <a:off x="2201332" y="11535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7" name="楕円 296"/>
          <p:cNvSpPr/>
          <p:nvPr/>
        </p:nvSpPr>
        <p:spPr>
          <a:xfrm flipH="1">
            <a:off x="2201332" y="12195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8" name="楕円 297"/>
          <p:cNvSpPr/>
          <p:nvPr/>
        </p:nvSpPr>
        <p:spPr>
          <a:xfrm flipH="1">
            <a:off x="2201332" y="12854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9" name="楕円 298"/>
          <p:cNvSpPr/>
          <p:nvPr/>
        </p:nvSpPr>
        <p:spPr>
          <a:xfrm flipH="1">
            <a:off x="2201332" y="13514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0" name="楕円 299"/>
          <p:cNvSpPr/>
          <p:nvPr/>
        </p:nvSpPr>
        <p:spPr>
          <a:xfrm flipH="1">
            <a:off x="2201332" y="14174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1" name="楕円 280"/>
          <p:cNvSpPr/>
          <p:nvPr/>
        </p:nvSpPr>
        <p:spPr>
          <a:xfrm flipH="1">
            <a:off x="2201332" y="14834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2" name="楕円 281"/>
          <p:cNvSpPr/>
          <p:nvPr/>
        </p:nvSpPr>
        <p:spPr>
          <a:xfrm flipH="1">
            <a:off x="2201332" y="15494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3" name="楕円 282"/>
          <p:cNvSpPr/>
          <p:nvPr/>
        </p:nvSpPr>
        <p:spPr>
          <a:xfrm flipH="1">
            <a:off x="2201332" y="16154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4" name="楕円 283"/>
          <p:cNvSpPr/>
          <p:nvPr/>
        </p:nvSpPr>
        <p:spPr>
          <a:xfrm flipH="1">
            <a:off x="2201332" y="16814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5" name="楕円 284"/>
          <p:cNvSpPr/>
          <p:nvPr/>
        </p:nvSpPr>
        <p:spPr>
          <a:xfrm flipH="1">
            <a:off x="2201332" y="17474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6" name="楕円 285"/>
          <p:cNvSpPr/>
          <p:nvPr/>
        </p:nvSpPr>
        <p:spPr>
          <a:xfrm flipH="1">
            <a:off x="2201332" y="18134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7" name="楕円 286"/>
          <p:cNvSpPr/>
          <p:nvPr/>
        </p:nvSpPr>
        <p:spPr>
          <a:xfrm flipH="1">
            <a:off x="2201332" y="18794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8" name="楕円 287"/>
          <p:cNvSpPr/>
          <p:nvPr/>
        </p:nvSpPr>
        <p:spPr>
          <a:xfrm flipH="1">
            <a:off x="2201332" y="19454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9" name="楕円 288"/>
          <p:cNvSpPr/>
          <p:nvPr/>
        </p:nvSpPr>
        <p:spPr>
          <a:xfrm flipH="1">
            <a:off x="2201332" y="20114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0" name="楕円 289"/>
          <p:cNvSpPr/>
          <p:nvPr/>
        </p:nvSpPr>
        <p:spPr>
          <a:xfrm flipH="1">
            <a:off x="2201332" y="20773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8" name="楕円 267"/>
          <p:cNvSpPr/>
          <p:nvPr/>
        </p:nvSpPr>
        <p:spPr>
          <a:xfrm flipH="1">
            <a:off x="2201332" y="21433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9" name="楕円 268"/>
          <p:cNvSpPr/>
          <p:nvPr/>
        </p:nvSpPr>
        <p:spPr>
          <a:xfrm flipH="1">
            <a:off x="2201332" y="22093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0" name="楕円 269"/>
          <p:cNvSpPr/>
          <p:nvPr/>
        </p:nvSpPr>
        <p:spPr>
          <a:xfrm flipH="1">
            <a:off x="2201332" y="22753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1" name="楕円 270"/>
          <p:cNvSpPr/>
          <p:nvPr/>
        </p:nvSpPr>
        <p:spPr>
          <a:xfrm flipH="1">
            <a:off x="2201332" y="23413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2" name="楕円 271"/>
          <p:cNvSpPr/>
          <p:nvPr/>
        </p:nvSpPr>
        <p:spPr>
          <a:xfrm flipH="1">
            <a:off x="2201332" y="24073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3" name="楕円 272"/>
          <p:cNvSpPr/>
          <p:nvPr/>
        </p:nvSpPr>
        <p:spPr>
          <a:xfrm flipH="1">
            <a:off x="2201332" y="24733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4" name="楕円 273"/>
          <p:cNvSpPr/>
          <p:nvPr/>
        </p:nvSpPr>
        <p:spPr>
          <a:xfrm flipH="1">
            <a:off x="2201332" y="25393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5" name="楕円 274"/>
          <p:cNvSpPr/>
          <p:nvPr/>
        </p:nvSpPr>
        <p:spPr>
          <a:xfrm flipH="1">
            <a:off x="2201332" y="26053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6" name="楕円 275"/>
          <p:cNvSpPr/>
          <p:nvPr/>
        </p:nvSpPr>
        <p:spPr>
          <a:xfrm flipH="1">
            <a:off x="2201332" y="26713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7" name="楕円 276"/>
          <p:cNvSpPr/>
          <p:nvPr/>
        </p:nvSpPr>
        <p:spPr>
          <a:xfrm flipH="1">
            <a:off x="2201332" y="27373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8" name="楕円 257"/>
          <p:cNvSpPr/>
          <p:nvPr/>
        </p:nvSpPr>
        <p:spPr>
          <a:xfrm flipH="1">
            <a:off x="2201332" y="28033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9" name="楕円 258"/>
          <p:cNvSpPr/>
          <p:nvPr/>
        </p:nvSpPr>
        <p:spPr>
          <a:xfrm flipH="1">
            <a:off x="2201332" y="28693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0" name="楕円 259"/>
          <p:cNvSpPr/>
          <p:nvPr/>
        </p:nvSpPr>
        <p:spPr>
          <a:xfrm flipH="1">
            <a:off x="2201332" y="29352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1" name="楕円 260"/>
          <p:cNvSpPr/>
          <p:nvPr/>
        </p:nvSpPr>
        <p:spPr>
          <a:xfrm flipH="1">
            <a:off x="2201332" y="30012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2" name="楕円 261"/>
          <p:cNvSpPr/>
          <p:nvPr/>
        </p:nvSpPr>
        <p:spPr>
          <a:xfrm flipH="1">
            <a:off x="2201332" y="30672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3" name="楕円 262"/>
          <p:cNvSpPr/>
          <p:nvPr/>
        </p:nvSpPr>
        <p:spPr>
          <a:xfrm flipH="1">
            <a:off x="2201332" y="31332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4" name="楕円 263"/>
          <p:cNvSpPr/>
          <p:nvPr/>
        </p:nvSpPr>
        <p:spPr>
          <a:xfrm flipH="1">
            <a:off x="2201332" y="31992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5" name="楕円 264"/>
          <p:cNvSpPr/>
          <p:nvPr/>
        </p:nvSpPr>
        <p:spPr>
          <a:xfrm flipH="1">
            <a:off x="2201332" y="32652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6" name="楕円 265"/>
          <p:cNvSpPr/>
          <p:nvPr/>
        </p:nvSpPr>
        <p:spPr>
          <a:xfrm flipH="1">
            <a:off x="2201332" y="33312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7" name="楕円 266"/>
          <p:cNvSpPr/>
          <p:nvPr/>
        </p:nvSpPr>
        <p:spPr>
          <a:xfrm flipH="1">
            <a:off x="2201332" y="33972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8" name="楕円 247"/>
          <p:cNvSpPr/>
          <p:nvPr/>
        </p:nvSpPr>
        <p:spPr>
          <a:xfrm flipH="1">
            <a:off x="2201332" y="34632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9" name="楕円 248"/>
          <p:cNvSpPr/>
          <p:nvPr/>
        </p:nvSpPr>
        <p:spPr>
          <a:xfrm flipH="1">
            <a:off x="2201332" y="35292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0" name="楕円 249"/>
          <p:cNvSpPr/>
          <p:nvPr/>
        </p:nvSpPr>
        <p:spPr>
          <a:xfrm flipH="1">
            <a:off x="2201332" y="35952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1" name="楕円 250"/>
          <p:cNvSpPr/>
          <p:nvPr/>
        </p:nvSpPr>
        <p:spPr>
          <a:xfrm flipH="1">
            <a:off x="2201332" y="36612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2" name="楕円 251"/>
          <p:cNvSpPr/>
          <p:nvPr/>
        </p:nvSpPr>
        <p:spPr>
          <a:xfrm flipH="1">
            <a:off x="2201332" y="37271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3" name="楕円 252"/>
          <p:cNvSpPr/>
          <p:nvPr/>
        </p:nvSpPr>
        <p:spPr>
          <a:xfrm flipH="1">
            <a:off x="2201332" y="37931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4" name="楕円 253"/>
          <p:cNvSpPr/>
          <p:nvPr/>
        </p:nvSpPr>
        <p:spPr>
          <a:xfrm flipH="1">
            <a:off x="2201332" y="38591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5" name="楕円 254"/>
          <p:cNvSpPr/>
          <p:nvPr/>
        </p:nvSpPr>
        <p:spPr>
          <a:xfrm flipH="1">
            <a:off x="2201332" y="39251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6" name="楕円 255"/>
          <p:cNvSpPr/>
          <p:nvPr/>
        </p:nvSpPr>
        <p:spPr>
          <a:xfrm flipH="1">
            <a:off x="2201332" y="39911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7" name="楕円 256"/>
          <p:cNvSpPr/>
          <p:nvPr/>
        </p:nvSpPr>
        <p:spPr>
          <a:xfrm flipH="1">
            <a:off x="2201332" y="40571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350" name="グループ化 349"/>
          <p:cNvGrpSpPr/>
          <p:nvPr/>
        </p:nvGrpSpPr>
        <p:grpSpPr>
          <a:xfrm>
            <a:off x="1785027" y="4525769"/>
            <a:ext cx="858905" cy="624862"/>
            <a:chOff x="1785027" y="4422737"/>
            <a:chExt cx="858905" cy="624862"/>
          </a:xfrm>
        </p:grpSpPr>
        <p:sp>
          <p:nvSpPr>
            <p:cNvPr id="348"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7" name="テキスト ボックス 356"/>
          <p:cNvSpPr txBox="1"/>
          <p:nvPr/>
        </p:nvSpPr>
        <p:spPr>
          <a:xfrm>
            <a:off x="1262131" y="1030652"/>
            <a:ext cx="800219" cy="369332"/>
          </a:xfrm>
          <a:prstGeom prst="rect">
            <a:avLst/>
          </a:prstGeom>
          <a:noFill/>
        </p:spPr>
        <p:txBody>
          <a:bodyPr wrap="none" rtlCol="0">
            <a:spAutoFit/>
          </a:bodyPr>
          <a:lstStyle/>
          <a:p>
            <a:r>
              <a:rPr kumimoji="1" lang="en-US" altLang="ja-JP" dirty="0"/>
              <a:t>784</a:t>
            </a:r>
            <a:r>
              <a:rPr kumimoji="1" lang="ja-JP" altLang="en-US" dirty="0"/>
              <a:t>個</a:t>
            </a:r>
          </a:p>
        </p:txBody>
      </p:sp>
      <p:sp>
        <p:nvSpPr>
          <p:cNvPr id="358" name="テキスト ボックス 357"/>
          <p:cNvSpPr txBox="1"/>
          <p:nvPr/>
        </p:nvSpPr>
        <p:spPr>
          <a:xfrm>
            <a:off x="3798316" y="2111127"/>
            <a:ext cx="671979" cy="369332"/>
          </a:xfrm>
          <a:prstGeom prst="rect">
            <a:avLst/>
          </a:prstGeom>
          <a:noFill/>
        </p:spPr>
        <p:txBody>
          <a:bodyPr wrap="none" rtlCol="0">
            <a:spAutoFit/>
          </a:bodyPr>
          <a:lstStyle/>
          <a:p>
            <a:r>
              <a:rPr kumimoji="1" lang="en-US" altLang="ja-JP" dirty="0"/>
              <a:t>50</a:t>
            </a:r>
            <a:r>
              <a:rPr kumimoji="1" lang="ja-JP" altLang="en-US" dirty="0"/>
              <a:t>個</a:t>
            </a:r>
          </a:p>
        </p:txBody>
      </p:sp>
      <p:sp>
        <p:nvSpPr>
          <p:cNvPr id="362" name="フローチャート: 手作業 360"/>
          <p:cNvSpPr/>
          <p:nvPr/>
        </p:nvSpPr>
        <p:spPr>
          <a:xfrm rot="5400000">
            <a:off x="2607628" y="2305038"/>
            <a:ext cx="6511328" cy="22102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73" name="グループ化 172"/>
          <p:cNvGrpSpPr/>
          <p:nvPr/>
        </p:nvGrpSpPr>
        <p:grpSpPr>
          <a:xfrm>
            <a:off x="6997320" y="191169"/>
            <a:ext cx="84720" cy="3226301"/>
            <a:chOff x="1396350" y="377313"/>
            <a:chExt cx="149115" cy="5678587"/>
          </a:xfrm>
        </p:grpSpPr>
        <p:grpSp>
          <p:nvGrpSpPr>
            <p:cNvPr id="174" name="グループ化 173"/>
            <p:cNvGrpSpPr/>
            <p:nvPr/>
          </p:nvGrpSpPr>
          <p:grpSpPr>
            <a:xfrm>
              <a:off x="1396351" y="377313"/>
              <a:ext cx="149114" cy="1861037"/>
              <a:chOff x="1357714" y="634890"/>
              <a:chExt cx="149114" cy="1861037"/>
            </a:xfrm>
          </p:grpSpPr>
          <p:sp>
            <p:nvSpPr>
              <p:cNvPr id="197" name="楕円 19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8" name="楕円 19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9" name="楕円 19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0" name="楕円 19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1" name="楕円 20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2" name="楕円 20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3" name="楕円 20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4" name="楕円 20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5" name="楕円 20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6" name="楕円 20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5" name="グループ化 174"/>
            <p:cNvGrpSpPr/>
            <p:nvPr/>
          </p:nvGrpSpPr>
          <p:grpSpPr>
            <a:xfrm>
              <a:off x="1396351" y="2292725"/>
              <a:ext cx="149114" cy="1861037"/>
              <a:chOff x="1357714" y="634890"/>
              <a:chExt cx="149114" cy="1861037"/>
            </a:xfrm>
          </p:grpSpPr>
          <p:sp>
            <p:nvSpPr>
              <p:cNvPr id="187" name="楕円 18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8" name="楕円 18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9" name="楕円 18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0" name="楕円 18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1" name="楕円 19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2" name="楕円 19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3" name="楕円 19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4" name="楕円 19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5" name="楕円 19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6" name="楕円 19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6" name="グループ化 175"/>
            <p:cNvGrpSpPr/>
            <p:nvPr/>
          </p:nvGrpSpPr>
          <p:grpSpPr>
            <a:xfrm>
              <a:off x="1396350" y="4194863"/>
              <a:ext cx="149114" cy="1861037"/>
              <a:chOff x="1357714" y="634890"/>
              <a:chExt cx="149114" cy="1861037"/>
            </a:xfrm>
          </p:grpSpPr>
          <p:sp>
            <p:nvSpPr>
              <p:cNvPr id="177" name="楕円 17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8" name="楕円 17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9" name="楕円 17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0" name="楕円 17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1" name="楕円 18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2" name="楕円 18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3" name="楕円 18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4" name="楕円 18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5" name="楕円 18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6" name="楕円 18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grpSp>
        <p:nvGrpSpPr>
          <p:cNvPr id="207" name="グループ化 206"/>
          <p:cNvGrpSpPr/>
          <p:nvPr/>
        </p:nvGrpSpPr>
        <p:grpSpPr>
          <a:xfrm>
            <a:off x="6997318" y="3448363"/>
            <a:ext cx="84720" cy="3226301"/>
            <a:chOff x="1396350" y="377313"/>
            <a:chExt cx="149115" cy="5678587"/>
          </a:xfrm>
        </p:grpSpPr>
        <p:grpSp>
          <p:nvGrpSpPr>
            <p:cNvPr id="208" name="グループ化 207"/>
            <p:cNvGrpSpPr/>
            <p:nvPr/>
          </p:nvGrpSpPr>
          <p:grpSpPr>
            <a:xfrm>
              <a:off x="1396351" y="377313"/>
              <a:ext cx="149114" cy="1861037"/>
              <a:chOff x="1357714" y="634890"/>
              <a:chExt cx="149114" cy="1861037"/>
            </a:xfrm>
          </p:grpSpPr>
          <p:sp>
            <p:nvSpPr>
              <p:cNvPr id="231" name="楕円 23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2" name="楕円 23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3" name="楕円 23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4" name="楕円 23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5" name="楕円 23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6" name="楕円 23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7" name="楕円 23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8" name="楕円 23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9" name="楕円 23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0" name="楕円 23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09" name="グループ化 208"/>
            <p:cNvGrpSpPr/>
            <p:nvPr/>
          </p:nvGrpSpPr>
          <p:grpSpPr>
            <a:xfrm>
              <a:off x="1396351" y="2292725"/>
              <a:ext cx="149114" cy="1861037"/>
              <a:chOff x="1357714" y="634890"/>
              <a:chExt cx="149114" cy="1861037"/>
            </a:xfrm>
          </p:grpSpPr>
          <p:sp>
            <p:nvSpPr>
              <p:cNvPr id="221" name="楕円 22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2" name="楕円 22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3" name="楕円 22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4" name="楕円 22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5" name="楕円 22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6" name="楕円 22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7" name="楕円 22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8" name="楕円 22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9" name="楕円 22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0" name="楕円 22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10" name="グループ化 209"/>
            <p:cNvGrpSpPr/>
            <p:nvPr/>
          </p:nvGrpSpPr>
          <p:grpSpPr>
            <a:xfrm>
              <a:off x="1396350" y="4194863"/>
              <a:ext cx="149114" cy="1861037"/>
              <a:chOff x="1357714" y="634890"/>
              <a:chExt cx="149114" cy="1861037"/>
            </a:xfrm>
          </p:grpSpPr>
          <p:sp>
            <p:nvSpPr>
              <p:cNvPr id="211" name="楕円 21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2" name="楕円 21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3" name="楕円 21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4" name="楕円 21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5" name="楕円 21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6" name="楕円 21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7" name="楕円 21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8" name="楕円 21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9" name="楕円 21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0" name="楕円 21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59" name="テキスト ボックス 358"/>
          <p:cNvSpPr txBox="1"/>
          <p:nvPr/>
        </p:nvSpPr>
        <p:spPr>
          <a:xfrm>
            <a:off x="6129563" y="731521"/>
            <a:ext cx="800219" cy="369332"/>
          </a:xfrm>
          <a:prstGeom prst="rect">
            <a:avLst/>
          </a:prstGeom>
          <a:noFill/>
        </p:spPr>
        <p:txBody>
          <a:bodyPr wrap="none" rtlCol="0">
            <a:spAutoFit/>
          </a:bodyPr>
          <a:lstStyle/>
          <a:p>
            <a:r>
              <a:rPr lang="en-US" altLang="ja-JP" dirty="0"/>
              <a:t>100</a:t>
            </a:r>
            <a:r>
              <a:rPr kumimoji="1" lang="ja-JP" altLang="en-US" dirty="0"/>
              <a:t>個</a:t>
            </a:r>
          </a:p>
        </p:txBody>
      </p:sp>
      <p:sp>
        <p:nvSpPr>
          <p:cNvPr id="363" name="フローチャート: 手作業 360"/>
          <p:cNvSpPr/>
          <p:nvPr/>
        </p:nvSpPr>
        <p:spPr>
          <a:xfrm rot="16200000">
            <a:off x="4983642" y="2289314"/>
            <a:ext cx="6511328" cy="222307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 name="connsiteX0" fmla="*/ 0 w 10000"/>
              <a:gd name="connsiteY0" fmla="*/ 0 h 10058"/>
              <a:gd name="connsiteX1" fmla="*/ 10000 w 10000"/>
              <a:gd name="connsiteY1" fmla="*/ 0 h 10058"/>
              <a:gd name="connsiteX2" fmla="*/ 8257 w 10000"/>
              <a:gd name="connsiteY2" fmla="*/ 10058 h 10058"/>
              <a:gd name="connsiteX3" fmla="*/ 2593 w 10000"/>
              <a:gd name="connsiteY3" fmla="*/ 10000 h 10058"/>
              <a:gd name="connsiteX4" fmla="*/ 0 w 10000"/>
              <a:gd name="connsiteY4" fmla="*/ 0 h 10058"/>
              <a:gd name="connsiteX0" fmla="*/ 0 w 10000"/>
              <a:gd name="connsiteY0" fmla="*/ 0 h 10058"/>
              <a:gd name="connsiteX1" fmla="*/ 10000 w 10000"/>
              <a:gd name="connsiteY1" fmla="*/ 0 h 10058"/>
              <a:gd name="connsiteX2" fmla="*/ 8257 w 10000"/>
              <a:gd name="connsiteY2" fmla="*/ 10058 h 10058"/>
              <a:gd name="connsiteX3" fmla="*/ 2019 w 10000"/>
              <a:gd name="connsiteY3" fmla="*/ 10058 h 10058"/>
              <a:gd name="connsiteX4" fmla="*/ 0 w 10000"/>
              <a:gd name="connsiteY4" fmla="*/ 0 h 1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58">
                <a:moveTo>
                  <a:pt x="0" y="0"/>
                </a:moveTo>
                <a:lnTo>
                  <a:pt x="10000" y="0"/>
                </a:lnTo>
                <a:lnTo>
                  <a:pt x="8257" y="10058"/>
                </a:lnTo>
                <a:lnTo>
                  <a:pt x="2019" y="10058"/>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12" name="グループ化 311"/>
          <p:cNvGrpSpPr/>
          <p:nvPr/>
        </p:nvGrpSpPr>
        <p:grpSpPr>
          <a:xfrm>
            <a:off x="9276769" y="1125887"/>
            <a:ext cx="351046" cy="4381298"/>
            <a:chOff x="1357714" y="634890"/>
            <a:chExt cx="149114" cy="1861037"/>
          </a:xfrm>
        </p:grpSpPr>
        <p:sp>
          <p:nvSpPr>
            <p:cNvPr id="335" name="楕円 334"/>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6" name="楕円 335"/>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7" name="楕円 336"/>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8" name="楕円 337"/>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9" name="楕円 338"/>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0" name="楕円 339"/>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1" name="楕円 340"/>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2" name="楕円 341"/>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3" name="楕円 342"/>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4" name="楕円 343"/>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360" name="テキスト ボックス 359"/>
          <p:cNvSpPr txBox="1"/>
          <p:nvPr/>
        </p:nvSpPr>
        <p:spPr>
          <a:xfrm>
            <a:off x="8504324" y="1573693"/>
            <a:ext cx="671979" cy="369332"/>
          </a:xfrm>
          <a:prstGeom prst="rect">
            <a:avLst/>
          </a:prstGeom>
          <a:noFill/>
        </p:spPr>
        <p:txBody>
          <a:bodyPr wrap="none" rtlCol="0">
            <a:spAutoFit/>
          </a:bodyPr>
          <a:lstStyle/>
          <a:p>
            <a:r>
              <a:rPr lang="en-US" altLang="ja-JP" dirty="0"/>
              <a:t>10</a:t>
            </a:r>
            <a:r>
              <a:rPr kumimoji="1" lang="ja-JP" altLang="en-US" dirty="0"/>
              <a:t>個</a:t>
            </a:r>
          </a:p>
        </p:txBody>
      </p:sp>
      <p:grpSp>
        <p:nvGrpSpPr>
          <p:cNvPr id="351" name="グループ化 350"/>
          <p:cNvGrpSpPr/>
          <p:nvPr/>
        </p:nvGrpSpPr>
        <p:grpSpPr>
          <a:xfrm>
            <a:off x="4170357" y="3850604"/>
            <a:ext cx="858905" cy="624862"/>
            <a:chOff x="1785027" y="4422737"/>
            <a:chExt cx="858905" cy="624862"/>
          </a:xfrm>
        </p:grpSpPr>
        <p:sp>
          <p:nvSpPr>
            <p:cNvPr id="352" name="フリーフォーム: 図形 351"/>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フリーフォーム: 図形 352"/>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4" name="グループ化 353"/>
          <p:cNvGrpSpPr/>
          <p:nvPr/>
        </p:nvGrpSpPr>
        <p:grpSpPr>
          <a:xfrm>
            <a:off x="6602410" y="5045786"/>
            <a:ext cx="858905" cy="624862"/>
            <a:chOff x="1785027" y="4422737"/>
            <a:chExt cx="858905" cy="624862"/>
          </a:xfrm>
        </p:grpSpPr>
        <p:sp>
          <p:nvSpPr>
            <p:cNvPr id="355" name="フリーフォーム: 図形 354"/>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フリーフォーム: 図形 355"/>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円/楕円 12"/>
          <p:cNvSpPr/>
          <p:nvPr/>
        </p:nvSpPr>
        <p:spPr>
          <a:xfrm>
            <a:off x="1309077" y="503206"/>
            <a:ext cx="1506545" cy="5839401"/>
          </a:xfrm>
          <a:prstGeom prst="ellipse">
            <a:avLst/>
          </a:prstGeom>
          <a:solidFill>
            <a:srgbClr val="FFFF66">
              <a:alpha val="69804"/>
            </a:srgbClr>
          </a:solidFill>
        </p:spPr>
        <p:txBody>
          <a:bodyPr wrap="square" rtlCol="0" anchor="ctr">
            <a:noAutofit/>
          </a:bodyPr>
          <a:lstStyle/>
          <a:p>
            <a:r>
              <a:rPr lang="ja-JP" altLang="en-US" sz="3200" dirty="0"/>
              <a:t>入力</a:t>
            </a:r>
            <a:endParaRPr lang="ja-JP" altLang="en-US" sz="3200" dirty="0">
              <a:solidFill>
                <a:schemeClr val="tx1"/>
              </a:solidFill>
            </a:endParaRPr>
          </a:p>
        </p:txBody>
      </p:sp>
      <p:sp>
        <p:nvSpPr>
          <p:cNvPr id="241" name="円/楕円 240"/>
          <p:cNvSpPr/>
          <p:nvPr/>
        </p:nvSpPr>
        <p:spPr>
          <a:xfrm>
            <a:off x="3148331" y="1201862"/>
            <a:ext cx="5353462" cy="4333260"/>
          </a:xfrm>
          <a:prstGeom prst="ellipse">
            <a:avLst/>
          </a:prstGeom>
          <a:solidFill>
            <a:srgbClr val="FFFF66">
              <a:alpha val="69804"/>
            </a:srgbClr>
          </a:solidFill>
        </p:spPr>
        <p:txBody>
          <a:bodyPr wrap="square" rtlCol="0" anchor="ctr">
            <a:noAutofit/>
          </a:bodyPr>
          <a:lstStyle/>
          <a:p>
            <a:pPr algn="ctr"/>
            <a:r>
              <a:rPr lang="ja-JP" altLang="en-US" sz="4000" dirty="0">
                <a:solidFill>
                  <a:schemeClr val="tx1"/>
                </a:solidFill>
              </a:rPr>
              <a:t>計算</a:t>
            </a:r>
            <a:endParaRPr lang="en-US" altLang="ja-JP" sz="4000" dirty="0">
              <a:solidFill>
                <a:schemeClr val="tx1"/>
              </a:solidFill>
            </a:endParaRPr>
          </a:p>
          <a:p>
            <a:pPr algn="ctr"/>
            <a:r>
              <a:rPr lang="ja-JP" altLang="en-US" sz="3200" dirty="0"/>
              <a:t>（膨大な量の</a:t>
            </a:r>
            <a:endParaRPr lang="en-US" altLang="ja-JP" sz="3200" dirty="0"/>
          </a:p>
          <a:p>
            <a:pPr algn="ctr"/>
            <a:r>
              <a:rPr lang="ja-JP" altLang="en-US" sz="3200" dirty="0"/>
              <a:t>掛け算と足し算</a:t>
            </a:r>
            <a:endParaRPr lang="en-US" altLang="ja-JP" sz="3200" dirty="0"/>
          </a:p>
          <a:p>
            <a:pPr algn="ctr"/>
            <a:r>
              <a:rPr lang="ja-JP" altLang="en-US" sz="3200" dirty="0"/>
              <a:t>と活性化関数）</a:t>
            </a:r>
            <a:endParaRPr lang="ja-JP" altLang="en-US" sz="4000" dirty="0">
              <a:solidFill>
                <a:schemeClr val="tx1"/>
              </a:solidFill>
            </a:endParaRPr>
          </a:p>
        </p:txBody>
      </p:sp>
      <p:sp>
        <p:nvSpPr>
          <p:cNvPr id="242" name="円/楕円 241"/>
          <p:cNvSpPr/>
          <p:nvPr/>
        </p:nvSpPr>
        <p:spPr>
          <a:xfrm>
            <a:off x="8795672" y="196910"/>
            <a:ext cx="1506545" cy="5839401"/>
          </a:xfrm>
          <a:prstGeom prst="ellipse">
            <a:avLst/>
          </a:prstGeom>
          <a:solidFill>
            <a:srgbClr val="FFFF66">
              <a:alpha val="69804"/>
            </a:srgbClr>
          </a:solidFill>
        </p:spPr>
        <p:txBody>
          <a:bodyPr wrap="square" rtlCol="0" anchor="ctr">
            <a:noAutofit/>
          </a:bodyPr>
          <a:lstStyle/>
          <a:p>
            <a:r>
              <a:rPr lang="ja-JP" altLang="en-US" sz="3200" dirty="0">
                <a:solidFill>
                  <a:schemeClr val="tx1"/>
                </a:solidFill>
              </a:rPr>
              <a:t>出力</a:t>
            </a:r>
          </a:p>
        </p:txBody>
      </p:sp>
      <p:sp>
        <p:nvSpPr>
          <p:cNvPr id="14" name="右矢印 13"/>
          <p:cNvSpPr/>
          <p:nvPr/>
        </p:nvSpPr>
        <p:spPr>
          <a:xfrm>
            <a:off x="2586671" y="2279319"/>
            <a:ext cx="1704981" cy="247049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右矢印 242"/>
          <p:cNvSpPr/>
          <p:nvPr/>
        </p:nvSpPr>
        <p:spPr>
          <a:xfrm>
            <a:off x="7279659" y="2069166"/>
            <a:ext cx="1704981" cy="247049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テキスト ボックス 243"/>
          <p:cNvSpPr txBox="1"/>
          <p:nvPr/>
        </p:nvSpPr>
        <p:spPr>
          <a:xfrm>
            <a:off x="1728358" y="238351"/>
            <a:ext cx="8802410" cy="9541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kumimoji="1" lang="ja-JP" altLang="en-US" sz="2800" dirty="0"/>
              <a:t>このくらいの数のニューラルネットワークを使うと、</a:t>
            </a:r>
            <a:endParaRPr kumimoji="1" lang="en-US" altLang="ja-JP" sz="2800" dirty="0"/>
          </a:p>
          <a:p>
            <a:r>
              <a:rPr kumimoji="1" lang="ja-JP" altLang="en-US" sz="2800" dirty="0"/>
              <a:t>手書きの文字認識ができちゃいます。</a:t>
            </a:r>
          </a:p>
        </p:txBody>
      </p:sp>
      <p:sp>
        <p:nvSpPr>
          <p:cNvPr id="25" name="スライド番号プレースホルダー 24"/>
          <p:cNvSpPr>
            <a:spLocks noGrp="1"/>
          </p:cNvSpPr>
          <p:nvPr>
            <p:ph type="sldNum" sz="quarter" idx="12"/>
          </p:nvPr>
        </p:nvSpPr>
        <p:spPr/>
        <p:txBody>
          <a:bodyPr/>
          <a:lstStyle/>
          <a:p>
            <a:fld id="{8AEBDCA3-918C-4541-BF84-4F93CF1796EA}" type="slidenum">
              <a:rPr kumimoji="1" lang="ja-JP" altLang="en-US" smtClean="0"/>
              <a:t>22</a:t>
            </a:fld>
            <a:endParaRPr kumimoji="1" lang="ja-JP" altLang="en-US"/>
          </a:p>
        </p:txBody>
      </p:sp>
    </p:spTree>
    <p:extLst>
      <p:ext uri="{BB962C8B-B14F-4D97-AF65-F5344CB8AC3E}">
        <p14:creationId xmlns:p14="http://schemas.microsoft.com/office/powerpoint/2010/main" val="3956766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円/楕円 245"/>
          <p:cNvSpPr/>
          <p:nvPr/>
        </p:nvSpPr>
        <p:spPr>
          <a:xfrm>
            <a:off x="3148331" y="1201862"/>
            <a:ext cx="5353462" cy="4333260"/>
          </a:xfrm>
          <a:prstGeom prst="ellipse">
            <a:avLst/>
          </a:prstGeom>
          <a:solidFill>
            <a:srgbClr val="FFFF66">
              <a:alpha val="69804"/>
            </a:srgbClr>
          </a:solidFill>
        </p:spPr>
        <p:txBody>
          <a:bodyPr wrap="square" rtlCol="0" anchor="ctr">
            <a:noAutofit/>
          </a:bodyPr>
          <a:lstStyle/>
          <a:p>
            <a:pPr algn="ctr"/>
            <a:r>
              <a:rPr lang="ja-JP" altLang="en-US" sz="4000" dirty="0">
                <a:solidFill>
                  <a:schemeClr val="tx1"/>
                </a:solidFill>
              </a:rPr>
              <a:t>計算</a:t>
            </a:r>
            <a:endParaRPr lang="en-US" altLang="ja-JP" sz="4000" dirty="0">
              <a:solidFill>
                <a:schemeClr val="tx1"/>
              </a:solidFill>
            </a:endParaRPr>
          </a:p>
          <a:p>
            <a:pPr algn="ctr"/>
            <a:r>
              <a:rPr lang="ja-JP" altLang="en-US" sz="3200" dirty="0"/>
              <a:t>（膨大な量の</a:t>
            </a:r>
            <a:endParaRPr lang="en-US" altLang="ja-JP" sz="3200" dirty="0"/>
          </a:p>
          <a:p>
            <a:pPr algn="ctr"/>
            <a:r>
              <a:rPr lang="ja-JP" altLang="en-US" sz="3200" dirty="0"/>
              <a:t>掛け算と足し算</a:t>
            </a:r>
            <a:endParaRPr lang="en-US" altLang="ja-JP" sz="3200" dirty="0"/>
          </a:p>
          <a:p>
            <a:pPr algn="ctr"/>
            <a:r>
              <a:rPr lang="ja-JP" altLang="en-US" sz="3200" dirty="0"/>
              <a:t>と活性化関数）</a:t>
            </a:r>
            <a:endParaRPr lang="ja-JP" altLang="en-US" sz="4000"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0112" y="2696672"/>
            <a:ext cx="14763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 name="テキスト ボックス 244"/>
          <p:cNvSpPr txBox="1"/>
          <p:nvPr/>
        </p:nvSpPr>
        <p:spPr>
          <a:xfrm rot="20700000">
            <a:off x="1528253" y="2022416"/>
            <a:ext cx="3467616" cy="584775"/>
          </a:xfrm>
          <a:prstGeom prst="rect">
            <a:avLst/>
          </a:prstGeom>
          <a:noFill/>
        </p:spPr>
        <p:txBody>
          <a:bodyPr wrap="none" rtlCol="0">
            <a:spAutoFit/>
          </a:bodyPr>
          <a:lstStyle/>
          <a:p>
            <a:r>
              <a:rPr lang="ja-JP" altLang="en-US" sz="3200" dirty="0"/>
              <a:t>手計算じゃムリ！</a:t>
            </a:r>
            <a:endParaRPr kumimoji="1" lang="ja-JP" altLang="en-US" sz="32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01793" y="2805774"/>
            <a:ext cx="1250805" cy="3717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7" name="テキスト ボックス 246"/>
          <p:cNvSpPr txBox="1"/>
          <p:nvPr/>
        </p:nvSpPr>
        <p:spPr>
          <a:xfrm>
            <a:off x="7464275" y="900357"/>
            <a:ext cx="4912016" cy="2062103"/>
          </a:xfrm>
          <a:prstGeom prst="rect">
            <a:avLst/>
          </a:prstGeom>
          <a:noFill/>
        </p:spPr>
        <p:txBody>
          <a:bodyPr wrap="square" rtlCol="0">
            <a:spAutoFit/>
          </a:bodyPr>
          <a:lstStyle/>
          <a:p>
            <a:r>
              <a:rPr kumimoji="1" lang="ja-JP" altLang="en-US" sz="3200" dirty="0"/>
              <a:t>単調な計算の繰り返しはコンピューターの得意技。</a:t>
            </a:r>
            <a:endParaRPr kumimoji="1" lang="en-US" altLang="ja-JP" sz="3200" dirty="0"/>
          </a:p>
          <a:p>
            <a:r>
              <a:rPr lang="ja-JP" altLang="en-US" sz="3200" dirty="0"/>
              <a:t>プログラムを作って計算させちゃえばいい！</a:t>
            </a:r>
            <a:endParaRPr kumimoji="1" lang="ja-JP" altLang="en-US" sz="3200" dirty="0"/>
          </a:p>
        </p:txBody>
      </p: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23</a:t>
            </a:fld>
            <a:endParaRPr kumimoji="1" lang="ja-JP" altLang="en-US"/>
          </a:p>
        </p:txBody>
      </p:sp>
    </p:spTree>
    <p:extLst>
      <p:ext uri="{BB962C8B-B14F-4D97-AF65-F5344CB8AC3E}">
        <p14:creationId xmlns:p14="http://schemas.microsoft.com/office/powerpoint/2010/main" val="172329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B7384-86C5-4F9F-9E63-C04CD99B6BB1}"/>
              </a:ext>
            </a:extLst>
          </p:cNvPr>
          <p:cNvSpPr>
            <a:spLocks noGrp="1"/>
          </p:cNvSpPr>
          <p:nvPr>
            <p:ph type="title"/>
          </p:nvPr>
        </p:nvSpPr>
        <p:spPr/>
        <p:txBody>
          <a:bodyPr/>
          <a:lstStyle/>
          <a:p>
            <a:r>
              <a:rPr kumimoji="1" lang="ja-JP" altLang="en-US" dirty="0"/>
              <a:t>今日のアジェンダ</a:t>
            </a:r>
          </a:p>
        </p:txBody>
      </p:sp>
      <p:sp>
        <p:nvSpPr>
          <p:cNvPr id="3" name="コンテンツ プレースホルダー 2">
            <a:extLst>
              <a:ext uri="{FF2B5EF4-FFF2-40B4-BE49-F238E27FC236}">
                <a16:creationId xmlns:a16="http://schemas.microsoft.com/office/drawing/2014/main" id="{E5D1E0F9-1CC0-4A90-84C1-04A7C10927C3}"/>
              </a:ext>
            </a:extLst>
          </p:cNvPr>
          <p:cNvSpPr>
            <a:spLocks noGrp="1"/>
          </p:cNvSpPr>
          <p:nvPr>
            <p:ph idx="1"/>
          </p:nvPr>
        </p:nvSpPr>
        <p:spPr>
          <a:xfrm>
            <a:off x="838200" y="1825625"/>
            <a:ext cx="11216425" cy="4351338"/>
          </a:xfrm>
        </p:spPr>
        <p:txBody>
          <a:bodyPr>
            <a:normAutofit/>
          </a:bodyPr>
          <a:lstStyle/>
          <a:p>
            <a:r>
              <a:rPr lang="ja-JP" altLang="en-US" sz="3200" dirty="0"/>
              <a:t>今日の立ち位置、言葉の整理</a:t>
            </a:r>
            <a:endParaRPr lang="en-US" altLang="ja-JP" sz="3200" dirty="0"/>
          </a:p>
          <a:p>
            <a:pPr marL="0" indent="0">
              <a:buNone/>
            </a:pPr>
            <a:endParaRPr kumimoji="1" lang="en-US" altLang="ja-JP" sz="3200" dirty="0"/>
          </a:p>
          <a:p>
            <a:r>
              <a:rPr lang="ja-JP" altLang="en-US" sz="3200" dirty="0"/>
              <a:t>ディープラーニングの</a:t>
            </a:r>
          </a:p>
          <a:p>
            <a:pPr lvl="1"/>
            <a:r>
              <a:rPr lang="ja-JP" altLang="en-US" sz="2800" dirty="0"/>
              <a:t>計算のやり方</a:t>
            </a:r>
          </a:p>
          <a:p>
            <a:pPr lvl="1"/>
            <a:r>
              <a:rPr lang="ja-JP" altLang="en-US" sz="2800" dirty="0"/>
              <a:t>計算の道具</a:t>
            </a:r>
            <a:endParaRPr lang="en-US" altLang="ja-JP" sz="2800" dirty="0"/>
          </a:p>
          <a:p>
            <a:pPr lvl="1"/>
            <a:endParaRPr lang="en-US" altLang="ja-JP" sz="2800" dirty="0"/>
          </a:p>
          <a:p>
            <a:r>
              <a:rPr lang="ja-JP" altLang="en-US" sz="3200" dirty="0"/>
              <a:t>ディープラーニングを用いた手書き文字</a:t>
            </a:r>
            <a:r>
              <a:rPr lang="en-US" altLang="ja-JP" sz="3200" dirty="0"/>
              <a:t>(</a:t>
            </a:r>
            <a:r>
              <a:rPr lang="ja-JP" altLang="en-US" sz="3200" dirty="0"/>
              <a:t>数字</a:t>
            </a:r>
            <a:r>
              <a:rPr lang="en-US" altLang="ja-JP" sz="3200" dirty="0"/>
              <a:t>)</a:t>
            </a:r>
            <a:r>
              <a:rPr lang="ja-JP" altLang="en-US" sz="3200" dirty="0"/>
              <a:t>認識の実例</a:t>
            </a:r>
          </a:p>
          <a:p>
            <a:endParaRPr kumimoji="1" lang="ja-JP" altLang="en-US" sz="3200" dirty="0"/>
          </a:p>
        </p:txBody>
      </p:sp>
      <p:sp>
        <p:nvSpPr>
          <p:cNvPr id="4" name="スライド番号プレースホルダー 3">
            <a:extLst>
              <a:ext uri="{FF2B5EF4-FFF2-40B4-BE49-F238E27FC236}">
                <a16:creationId xmlns:a16="http://schemas.microsoft.com/office/drawing/2014/main" id="{3BEDE17A-6EFB-483D-9F24-64BA94A5B0D4}"/>
              </a:ext>
            </a:extLst>
          </p:cNvPr>
          <p:cNvSpPr>
            <a:spLocks noGrp="1"/>
          </p:cNvSpPr>
          <p:nvPr>
            <p:ph type="sldNum" sz="quarter" idx="12"/>
          </p:nvPr>
        </p:nvSpPr>
        <p:spPr/>
        <p:txBody>
          <a:bodyPr/>
          <a:lstStyle/>
          <a:p>
            <a:fld id="{8AEBDCA3-918C-4541-BF84-4F93CF1796EA}" type="slidenum">
              <a:rPr kumimoji="1" lang="ja-JP" altLang="en-US" smtClean="0"/>
              <a:t>24</a:t>
            </a:fld>
            <a:endParaRPr kumimoji="1" lang="ja-JP" altLang="en-US"/>
          </a:p>
        </p:txBody>
      </p:sp>
      <p:sp>
        <p:nvSpPr>
          <p:cNvPr id="5" name="正方形/長方形 4">
            <a:extLst>
              <a:ext uri="{FF2B5EF4-FFF2-40B4-BE49-F238E27FC236}">
                <a16:creationId xmlns:a16="http://schemas.microsoft.com/office/drawing/2014/main" id="{EFD04759-2467-4088-8838-49AC161499D2}"/>
              </a:ext>
            </a:extLst>
          </p:cNvPr>
          <p:cNvSpPr/>
          <p:nvPr/>
        </p:nvSpPr>
        <p:spPr>
          <a:xfrm>
            <a:off x="689288" y="3876537"/>
            <a:ext cx="10890697" cy="46363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6668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ふたつの</a:t>
            </a:r>
            <a:r>
              <a:rPr lang="ja-JP" altLang="en-US" dirty="0"/>
              <a:t>道具を手に入れよう</a:t>
            </a:r>
            <a:endParaRPr kumimoji="1" lang="ja-JP" altLang="en-US" dirty="0"/>
          </a:p>
        </p:txBody>
      </p:sp>
      <p:sp>
        <p:nvSpPr>
          <p:cNvPr id="238" name="コンテンツ プレースホルダー 237"/>
          <p:cNvSpPr>
            <a:spLocks noGrp="1"/>
          </p:cNvSpPr>
          <p:nvPr>
            <p:ph idx="1"/>
          </p:nvPr>
        </p:nvSpPr>
        <p:spPr>
          <a:xfrm>
            <a:off x="838200" y="2395469"/>
            <a:ext cx="10515600" cy="3781493"/>
          </a:xfrm>
        </p:spPr>
        <p:txBody>
          <a:bodyPr>
            <a:normAutofit/>
          </a:bodyPr>
          <a:lstStyle/>
          <a:p>
            <a:r>
              <a:rPr kumimoji="1" lang="ja-JP" altLang="en-US" sz="4400" dirty="0"/>
              <a:t>数学</a:t>
            </a:r>
            <a:r>
              <a:rPr lang="ja-JP" altLang="en-US" sz="4400" dirty="0"/>
              <a:t>の道具 </a:t>
            </a:r>
            <a:r>
              <a:rPr lang="en-US" altLang="ja-JP" sz="4400" dirty="0"/>
              <a:t>– </a:t>
            </a:r>
            <a:r>
              <a:rPr lang="ja-JP" altLang="en-US" sz="4400" dirty="0"/>
              <a:t>行列の計算</a:t>
            </a:r>
            <a:endParaRPr lang="en-US" altLang="ja-JP" sz="4400" dirty="0"/>
          </a:p>
          <a:p>
            <a:endParaRPr lang="en-US" altLang="ja-JP" sz="4400" dirty="0"/>
          </a:p>
          <a:p>
            <a:r>
              <a:rPr lang="ja-JP" altLang="en-US" sz="4400" dirty="0"/>
              <a:t>プログラミング </a:t>
            </a:r>
            <a:r>
              <a:rPr lang="en-US" altLang="ja-JP" sz="4400" dirty="0"/>
              <a:t>– Python</a:t>
            </a:r>
          </a:p>
          <a:p>
            <a:pPr marL="0" indent="0">
              <a:buNone/>
            </a:pPr>
            <a:r>
              <a:rPr lang="en-US" altLang="ja-JP" dirty="0"/>
              <a:t>		</a:t>
            </a:r>
            <a:r>
              <a:rPr lang="ja-JP" altLang="en-US" dirty="0"/>
              <a:t>（なぜ</a:t>
            </a:r>
            <a:r>
              <a:rPr lang="en-US" altLang="ja-JP" dirty="0"/>
              <a:t>Python</a:t>
            </a:r>
            <a:r>
              <a:rPr lang="ja-JP" altLang="en-US" dirty="0" err="1"/>
              <a:t>かは</a:t>
            </a:r>
            <a:r>
              <a:rPr lang="ja-JP" altLang="en-US" dirty="0"/>
              <a:t>後ほど補足）</a:t>
            </a:r>
            <a:endParaRPr lang="en-US" altLang="ja-JP"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25</a:t>
            </a:fld>
            <a:endParaRPr kumimoji="1" lang="ja-JP" altLang="en-US"/>
          </a:p>
        </p:txBody>
      </p:sp>
      <p:pic>
        <p:nvPicPr>
          <p:cNvPr id="5" name="図 4">
            <a:extLst>
              <a:ext uri="{FF2B5EF4-FFF2-40B4-BE49-F238E27FC236}">
                <a16:creationId xmlns:a16="http://schemas.microsoft.com/office/drawing/2014/main" id="{EBACA4B4-D673-4E4D-B280-FACC76670E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46606" y="1870076"/>
            <a:ext cx="3871187" cy="3871187"/>
          </a:xfrm>
          <a:prstGeom prst="rect">
            <a:avLst/>
          </a:prstGeom>
        </p:spPr>
      </p:pic>
    </p:spTree>
    <p:extLst>
      <p:ext uri="{BB962C8B-B14F-4D97-AF65-F5344CB8AC3E}">
        <p14:creationId xmlns:p14="http://schemas.microsoft.com/office/powerpoint/2010/main" val="520304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数学の便利な道具 </a:t>
            </a:r>
            <a:r>
              <a:rPr lang="en-US" altLang="ja-JP" dirty="0"/>
              <a:t>– </a:t>
            </a:r>
            <a:r>
              <a:rPr lang="ja-JP" altLang="en-US" dirty="0"/>
              <a:t>行列、内積</a:t>
            </a:r>
            <a:endParaRPr kumimoji="1" lang="ja-JP"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2260" y="2836720"/>
            <a:ext cx="319087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42740" y="2223658"/>
            <a:ext cx="1838965" cy="369332"/>
          </a:xfrm>
          <a:prstGeom prst="rect">
            <a:avLst/>
          </a:prstGeom>
          <a:noFill/>
        </p:spPr>
        <p:txBody>
          <a:bodyPr wrap="none" rtlCol="0">
            <a:spAutoFit/>
          </a:bodyPr>
          <a:lstStyle/>
          <a:p>
            <a:r>
              <a:rPr kumimoji="1" lang="en-US" altLang="ja-JP" dirty="0"/>
              <a:t>3 x 2</a:t>
            </a:r>
            <a:r>
              <a:rPr kumimoji="1" lang="ja-JP" altLang="en-US" dirty="0"/>
              <a:t>の行列の例</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76442" y="2836720"/>
            <a:ext cx="5462973" cy="2723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982677" y="2223658"/>
            <a:ext cx="1800493" cy="369332"/>
          </a:xfrm>
          <a:prstGeom prst="rect">
            <a:avLst/>
          </a:prstGeom>
          <a:noFill/>
        </p:spPr>
        <p:txBody>
          <a:bodyPr wrap="none" rtlCol="0">
            <a:spAutoFit/>
          </a:bodyPr>
          <a:lstStyle/>
          <a:p>
            <a:r>
              <a:rPr kumimoji="1" lang="ja-JP" altLang="en-US" dirty="0"/>
              <a:t>行列の</a:t>
            </a:r>
            <a:r>
              <a:rPr lang="ja-JP" altLang="en-US" dirty="0"/>
              <a:t>内積の</a:t>
            </a:r>
            <a:r>
              <a:rPr kumimoji="1" lang="ja-JP" altLang="en-US" dirty="0"/>
              <a:t>例</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26</a:t>
            </a:fld>
            <a:endParaRPr kumimoji="1" lang="ja-JP" altLang="en-US"/>
          </a:p>
        </p:txBody>
      </p:sp>
      <p:sp>
        <p:nvSpPr>
          <p:cNvPr id="8" name="テキスト ボックス 7"/>
          <p:cNvSpPr txBox="1"/>
          <p:nvPr/>
        </p:nvSpPr>
        <p:spPr>
          <a:xfrm>
            <a:off x="1982176" y="1336964"/>
            <a:ext cx="2954655" cy="369332"/>
          </a:xfrm>
          <a:prstGeom prst="rect">
            <a:avLst/>
          </a:prstGeom>
          <a:noFill/>
        </p:spPr>
        <p:txBody>
          <a:bodyPr wrap="none" rtlCol="0">
            <a:spAutoFit/>
          </a:bodyPr>
          <a:lstStyle/>
          <a:p>
            <a:r>
              <a:rPr kumimoji="1" lang="ja-JP" altLang="en-US" dirty="0"/>
              <a:t>なぜ便利かは後ほどわかる</a:t>
            </a:r>
          </a:p>
        </p:txBody>
      </p:sp>
    </p:spTree>
    <p:extLst>
      <p:ext uri="{BB962C8B-B14F-4D97-AF65-F5344CB8AC3E}">
        <p14:creationId xmlns:p14="http://schemas.microsoft.com/office/powerpoint/2010/main" val="3725888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行列計算に慣れ親しむ</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4" name="正方形/長方形 13"/>
          <p:cNvSpPr/>
          <p:nvPr/>
        </p:nvSpPr>
        <p:spPr>
          <a:xfrm>
            <a:off x="4008781" y="469357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15" name="テキスト ボックス 14"/>
              <p:cNvSpPr txBox="1"/>
              <p:nvPr/>
            </p:nvSpPr>
            <p:spPr>
              <a:xfrm>
                <a:off x="4459610" y="4141277"/>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459610" y="4141277"/>
                <a:ext cx="2135200" cy="1627818"/>
              </a:xfrm>
              <a:prstGeom prst="rect">
                <a:avLst/>
              </a:prstGeom>
              <a:blipFill>
                <a:blip r:embed="rId5"/>
                <a:stretch>
                  <a:fillRect/>
                </a:stretch>
              </a:blipFill>
            </p:spPr>
            <p:txBody>
              <a:bodyPr/>
              <a:lstStyle/>
              <a:p>
                <a:r>
                  <a:rPr lang="ja-JP" altLang="en-US">
                    <a:noFill/>
                  </a:rPr>
                  <a:t> </a:t>
                </a:r>
              </a:p>
            </p:txBody>
          </p:sp>
        </mc:Fallback>
      </mc:AlternateContent>
      <p:sp>
        <p:nvSpPr>
          <p:cNvPr id="16" name="テキスト ボックス 15"/>
          <p:cNvSpPr txBox="1"/>
          <p:nvPr/>
        </p:nvSpPr>
        <p:spPr>
          <a:xfrm>
            <a:off x="6594810" y="4553024"/>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panose="02040503050406030204" pitchFamily="18" charset="0"/>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18" name="正方形/長方形 17"/>
          <p:cNvSpPr/>
          <p:nvPr/>
        </p:nvSpPr>
        <p:spPr>
          <a:xfrm>
            <a:off x="7335299" y="4284093"/>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27</a:t>
            </a:fld>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2415428" y="4607035"/>
                <a:ext cx="181876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r>
                            <a:rPr kumimoji="1" lang="en-US" altLang="ja-JP" sz="4000" b="0" i="1" smtClean="0">
                              <a:latin typeface="Cambria Math" panose="02040503050406030204" pitchFamily="18" charset="0"/>
                            </a:rPr>
                            <m:t>11 22</m:t>
                          </m:r>
                        </m:e>
                      </m:d>
                    </m:oMath>
                  </m:oMathPara>
                </a14:m>
                <a:endParaRPr kumimoji="1" lang="ja-JP" altLang="en-US" sz="4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2415428" y="4607035"/>
                <a:ext cx="1818768" cy="615553"/>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27552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80">
                                          <p:stCondLst>
                                            <p:cond delay="0"/>
                                          </p:stCondLst>
                                        </p:cTn>
                                        <p:tgtEl>
                                          <p:spTgt spid="12"/>
                                        </p:tgtEl>
                                      </p:cBhvr>
                                    </p:animEffect>
                                    <p:anim calcmode="lin" valueType="num">
                                      <p:cBhvr>
                                        <p:cTn id="2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0" dur="26">
                                          <p:stCondLst>
                                            <p:cond delay="650"/>
                                          </p:stCondLst>
                                        </p:cTn>
                                        <p:tgtEl>
                                          <p:spTgt spid="12"/>
                                        </p:tgtEl>
                                      </p:cBhvr>
                                      <p:to x="100000" y="60000"/>
                                    </p:animScale>
                                    <p:animScale>
                                      <p:cBhvr>
                                        <p:cTn id="31" dur="166" decel="50000">
                                          <p:stCondLst>
                                            <p:cond delay="676"/>
                                          </p:stCondLst>
                                        </p:cTn>
                                        <p:tgtEl>
                                          <p:spTgt spid="12"/>
                                        </p:tgtEl>
                                      </p:cBhvr>
                                      <p:to x="100000" y="100000"/>
                                    </p:animScale>
                                    <p:animScale>
                                      <p:cBhvr>
                                        <p:cTn id="32" dur="26">
                                          <p:stCondLst>
                                            <p:cond delay="1312"/>
                                          </p:stCondLst>
                                        </p:cTn>
                                        <p:tgtEl>
                                          <p:spTgt spid="12"/>
                                        </p:tgtEl>
                                      </p:cBhvr>
                                      <p:to x="100000" y="80000"/>
                                    </p:animScale>
                                    <p:animScale>
                                      <p:cBhvr>
                                        <p:cTn id="33" dur="166" decel="50000">
                                          <p:stCondLst>
                                            <p:cond delay="1338"/>
                                          </p:stCondLst>
                                        </p:cTn>
                                        <p:tgtEl>
                                          <p:spTgt spid="12"/>
                                        </p:tgtEl>
                                      </p:cBhvr>
                                      <p:to x="100000" y="100000"/>
                                    </p:animScale>
                                    <p:animScale>
                                      <p:cBhvr>
                                        <p:cTn id="34" dur="26">
                                          <p:stCondLst>
                                            <p:cond delay="1642"/>
                                          </p:stCondLst>
                                        </p:cTn>
                                        <p:tgtEl>
                                          <p:spTgt spid="12"/>
                                        </p:tgtEl>
                                      </p:cBhvr>
                                      <p:to x="100000" y="90000"/>
                                    </p:animScale>
                                    <p:animScale>
                                      <p:cBhvr>
                                        <p:cTn id="35" dur="166" decel="50000">
                                          <p:stCondLst>
                                            <p:cond delay="1668"/>
                                          </p:stCondLst>
                                        </p:cTn>
                                        <p:tgtEl>
                                          <p:spTgt spid="12"/>
                                        </p:tgtEl>
                                      </p:cBhvr>
                                      <p:to x="100000" y="100000"/>
                                    </p:animScale>
                                    <p:animScale>
                                      <p:cBhvr>
                                        <p:cTn id="36" dur="26">
                                          <p:stCondLst>
                                            <p:cond delay="1808"/>
                                          </p:stCondLst>
                                        </p:cTn>
                                        <p:tgtEl>
                                          <p:spTgt spid="12"/>
                                        </p:tgtEl>
                                      </p:cBhvr>
                                      <p:to x="100000" y="95000"/>
                                    </p:animScale>
                                    <p:animScale>
                                      <p:cBhvr>
                                        <p:cTn id="37" dur="166" decel="50000">
                                          <p:stCondLst>
                                            <p:cond delay="1834"/>
                                          </p:stCondLst>
                                        </p:cTn>
                                        <p:tgtEl>
                                          <p:spTgt spid="12"/>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4" grpId="0"/>
      <p:bldP spid="15" grpId="0"/>
      <p:bldP spid="16" grpId="0"/>
      <p:bldP spid="17" grpId="0" animBg="1"/>
      <p:bldP spid="12" grpId="0" animBg="1"/>
      <p:bldP spid="18" grpId="0" animBg="1"/>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休憩"/>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16767" y="0"/>
            <a:ext cx="91515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28</a:t>
            </a:fld>
            <a:endParaRPr kumimoji="1" lang="ja-JP" altLang="en-US"/>
          </a:p>
        </p:txBody>
      </p:sp>
    </p:spTree>
    <p:extLst>
      <p:ext uri="{BB962C8B-B14F-4D97-AF65-F5344CB8AC3E}">
        <p14:creationId xmlns:p14="http://schemas.microsoft.com/office/powerpoint/2010/main" val="1918226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蛇足</a:t>
            </a:r>
          </a:p>
        </p:txBody>
      </p:sp>
      <p:sp>
        <p:nvSpPr>
          <p:cNvPr id="3" name="コンテンツ プレースホルダー 2"/>
          <p:cNvSpPr>
            <a:spLocks noGrp="1"/>
          </p:cNvSpPr>
          <p:nvPr>
            <p:ph idx="1"/>
          </p:nvPr>
        </p:nvSpPr>
        <p:spPr/>
        <p:txBody>
          <a:bodyPr>
            <a:normAutofit lnSpcReduction="10000"/>
          </a:bodyPr>
          <a:lstStyle/>
          <a:p>
            <a:pPr marL="0" indent="0">
              <a:buNone/>
            </a:pPr>
            <a:r>
              <a:rPr kumimoji="1" lang="ja-JP" altLang="en-US" dirty="0"/>
              <a:t>いろいろな呼び方</a:t>
            </a:r>
            <a:endParaRPr kumimoji="1" lang="en-US" altLang="ja-JP" dirty="0"/>
          </a:p>
          <a:p>
            <a:r>
              <a:rPr kumimoji="1" lang="ja-JP" altLang="en-US" dirty="0"/>
              <a:t>行列　＝　マトリックス　＝　二次元配列　＝　二次元行列</a:t>
            </a:r>
            <a:endParaRPr kumimoji="1" lang="en-US" altLang="ja-JP" dirty="0"/>
          </a:p>
          <a:p>
            <a:pPr marL="0" indent="0">
              <a:buNone/>
            </a:pPr>
            <a:r>
              <a:rPr lang="ja-JP" altLang="en-US" sz="1600" dirty="0"/>
              <a:t>　数学っぽい　　　　　　　　英語　　　　　　　　プログラムのときよく使う　　　　次元を明示的に</a:t>
            </a:r>
            <a:endParaRPr lang="en-US" altLang="ja-JP" sz="1600" dirty="0"/>
          </a:p>
          <a:p>
            <a:pPr marL="0" indent="0">
              <a:buNone/>
            </a:pPr>
            <a:endParaRPr kumimoji="1" lang="en-US" altLang="ja-JP" sz="1600" dirty="0"/>
          </a:p>
          <a:p>
            <a:r>
              <a:rPr kumimoji="1" lang="ja-JP" altLang="en-US" dirty="0"/>
              <a:t>ベクトル　＝　配列　＝　リスト</a:t>
            </a:r>
            <a:endParaRPr lang="en-US" altLang="ja-JP" sz="2400" dirty="0"/>
          </a:p>
          <a:p>
            <a:pPr marL="0" indent="0">
              <a:buNone/>
            </a:pPr>
            <a:r>
              <a:rPr lang="ja-JP" altLang="en-US" sz="1600" dirty="0"/>
              <a:t>　数学っぽい　　　　　　プログラム</a:t>
            </a:r>
            <a:r>
              <a:rPr lang="en-US" altLang="ja-JP" sz="1600" dirty="0"/>
              <a:t>‥</a:t>
            </a:r>
            <a:r>
              <a:rPr lang="ja-JP" altLang="en-US" sz="1600" dirty="0"/>
              <a:t>　　　　特に</a:t>
            </a:r>
            <a:r>
              <a:rPr lang="en-US" altLang="ja-JP" sz="1600" dirty="0"/>
              <a:t>Python</a:t>
            </a:r>
          </a:p>
          <a:p>
            <a:pPr marL="0" indent="0">
              <a:buNone/>
            </a:pPr>
            <a:endParaRPr lang="en-US" altLang="ja-JP" dirty="0"/>
          </a:p>
          <a:p>
            <a:pPr marL="0" indent="0">
              <a:buNone/>
            </a:pPr>
            <a:r>
              <a:rPr kumimoji="1" lang="ja-JP" altLang="en-US" dirty="0"/>
              <a:t>表記方法</a:t>
            </a:r>
            <a:endParaRPr lang="en-US" altLang="ja-JP" dirty="0"/>
          </a:p>
          <a:p>
            <a:r>
              <a:rPr kumimoji="1" lang="ja-JP" altLang="en-US" dirty="0"/>
              <a:t>行列は大文字 </a:t>
            </a:r>
            <a:r>
              <a:rPr lang="en-US" altLang="ja-JP" dirty="0"/>
              <a:t>A</a:t>
            </a:r>
            <a:r>
              <a:rPr kumimoji="1" lang="en-US" altLang="ja-JP" dirty="0"/>
              <a:t>, B, C..</a:t>
            </a:r>
          </a:p>
          <a:p>
            <a:r>
              <a:rPr lang="ja-JP" altLang="en-US" dirty="0"/>
              <a:t>ベクトルは小文字 </a:t>
            </a:r>
            <a:r>
              <a:rPr lang="en-US" altLang="ja-JP" dirty="0"/>
              <a:t>a, b, c..</a:t>
            </a:r>
            <a:endParaRPr kumimoji="1" lang="en-US" altLang="ja-JP" dirty="0"/>
          </a:p>
          <a:p>
            <a:endParaRPr kumimoji="1" lang="en-US" altLang="ja-JP"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29</a:t>
            </a:fld>
            <a:endParaRPr kumimoji="1" lang="ja-JP" altLang="en-US"/>
          </a:p>
        </p:txBody>
      </p:sp>
    </p:spTree>
    <p:extLst>
      <p:ext uri="{BB962C8B-B14F-4D97-AF65-F5344CB8AC3E}">
        <p14:creationId xmlns:p14="http://schemas.microsoft.com/office/powerpoint/2010/main" val="3240554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私とプログラミング</a:t>
            </a:r>
          </a:p>
        </p:txBody>
      </p:sp>
      <p:pic>
        <p:nvPicPr>
          <p:cNvPr id="1026" name="Picture 2"/>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194991" y="2712028"/>
            <a:ext cx="2367164" cy="3403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5949002" y="3659468"/>
            <a:ext cx="2018939" cy="2695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4376160" y="3393451"/>
            <a:ext cx="2018939" cy="2678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817629" y="3054412"/>
            <a:ext cx="2007063" cy="2695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0939" y="1987034"/>
            <a:ext cx="1569660" cy="369332"/>
          </a:xfrm>
          <a:prstGeom prst="rect">
            <a:avLst/>
          </a:prstGeom>
          <a:noFill/>
        </p:spPr>
        <p:txBody>
          <a:bodyPr wrap="none" rtlCol="0">
            <a:spAutoFit/>
          </a:bodyPr>
          <a:lstStyle/>
          <a:p>
            <a:r>
              <a:rPr kumimoji="1" lang="ja-JP" altLang="en-US" dirty="0"/>
              <a:t>小学生の頃～</a:t>
            </a:r>
            <a:endParaRPr kumimoji="1" lang="en-US" altLang="ja-JP" dirty="0"/>
          </a:p>
        </p:txBody>
      </p:sp>
      <p:sp>
        <p:nvSpPr>
          <p:cNvPr id="13" name="テキスト ボックス 12"/>
          <p:cNvSpPr txBox="1"/>
          <p:nvPr/>
        </p:nvSpPr>
        <p:spPr>
          <a:xfrm>
            <a:off x="3021618" y="1981200"/>
            <a:ext cx="4801314" cy="923330"/>
          </a:xfrm>
          <a:prstGeom prst="rect">
            <a:avLst/>
          </a:prstGeom>
          <a:noFill/>
        </p:spPr>
        <p:txBody>
          <a:bodyPr wrap="none" rtlCol="0">
            <a:spAutoFit/>
          </a:bodyPr>
          <a:lstStyle/>
          <a:p>
            <a:r>
              <a:rPr kumimoji="1" lang="ja-JP" altLang="en-US" dirty="0"/>
              <a:t>学生の時</a:t>
            </a:r>
            <a:endParaRPr kumimoji="1" lang="en-US" altLang="ja-JP" dirty="0"/>
          </a:p>
          <a:p>
            <a:r>
              <a:rPr kumimoji="1" lang="ja-JP" altLang="en-US" dirty="0"/>
              <a:t>カオス・複雑系</a:t>
            </a:r>
            <a:endParaRPr kumimoji="1" lang="en-US" altLang="ja-JP" dirty="0"/>
          </a:p>
          <a:p>
            <a:r>
              <a:rPr kumimoji="1" lang="ja-JP" altLang="en-US" dirty="0"/>
              <a:t>免疫系のコンピューター・シミュレーション</a:t>
            </a:r>
          </a:p>
        </p:txBody>
      </p:sp>
      <p:sp>
        <p:nvSpPr>
          <p:cNvPr id="6" name="フリーフォーム 5"/>
          <p:cNvSpPr/>
          <p:nvPr/>
        </p:nvSpPr>
        <p:spPr>
          <a:xfrm>
            <a:off x="8012041" y="1212400"/>
            <a:ext cx="544128" cy="3677762"/>
          </a:xfrm>
          <a:custGeom>
            <a:avLst/>
            <a:gdLst>
              <a:gd name="connsiteX0" fmla="*/ 10566 w 883402"/>
              <a:gd name="connsiteY0" fmla="*/ 0 h 2057400"/>
              <a:gd name="connsiteX1" fmla="*/ 800275 w 883402"/>
              <a:gd name="connsiteY1" fmla="*/ 716973 h 2057400"/>
              <a:gd name="connsiteX2" fmla="*/ 175 w 883402"/>
              <a:gd name="connsiteY2" fmla="*/ 1236518 h 2057400"/>
              <a:gd name="connsiteX3" fmla="*/ 883402 w 883402"/>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883402" h="2057400">
                <a:moveTo>
                  <a:pt x="10566" y="0"/>
                </a:moveTo>
                <a:cubicBezTo>
                  <a:pt x="406286" y="255443"/>
                  <a:pt x="802007" y="510887"/>
                  <a:pt x="800275" y="716973"/>
                </a:cubicBezTo>
                <a:cubicBezTo>
                  <a:pt x="798543" y="923059"/>
                  <a:pt x="-13679" y="1013114"/>
                  <a:pt x="175" y="1236518"/>
                </a:cubicBezTo>
                <a:cubicBezTo>
                  <a:pt x="14029" y="1459922"/>
                  <a:pt x="448715" y="1758661"/>
                  <a:pt x="883402" y="2057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8176315" y="1227229"/>
            <a:ext cx="544128" cy="3677762"/>
          </a:xfrm>
          <a:custGeom>
            <a:avLst/>
            <a:gdLst>
              <a:gd name="connsiteX0" fmla="*/ 10566 w 883402"/>
              <a:gd name="connsiteY0" fmla="*/ 0 h 2057400"/>
              <a:gd name="connsiteX1" fmla="*/ 800275 w 883402"/>
              <a:gd name="connsiteY1" fmla="*/ 716973 h 2057400"/>
              <a:gd name="connsiteX2" fmla="*/ 175 w 883402"/>
              <a:gd name="connsiteY2" fmla="*/ 1236518 h 2057400"/>
              <a:gd name="connsiteX3" fmla="*/ 883402 w 883402"/>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883402" h="2057400">
                <a:moveTo>
                  <a:pt x="10566" y="0"/>
                </a:moveTo>
                <a:cubicBezTo>
                  <a:pt x="406286" y="255443"/>
                  <a:pt x="802007" y="510887"/>
                  <a:pt x="800275" y="716973"/>
                </a:cubicBezTo>
                <a:cubicBezTo>
                  <a:pt x="798543" y="923059"/>
                  <a:pt x="-13679" y="1013114"/>
                  <a:pt x="175" y="1236518"/>
                </a:cubicBezTo>
                <a:cubicBezTo>
                  <a:pt x="14029" y="1459922"/>
                  <a:pt x="448715" y="1758661"/>
                  <a:pt x="883402" y="2057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932157" y="1999611"/>
            <a:ext cx="2723823" cy="646331"/>
          </a:xfrm>
          <a:prstGeom prst="rect">
            <a:avLst/>
          </a:prstGeom>
          <a:noFill/>
        </p:spPr>
        <p:txBody>
          <a:bodyPr wrap="none" rtlCol="0">
            <a:spAutoFit/>
          </a:bodyPr>
          <a:lstStyle/>
          <a:p>
            <a:r>
              <a:rPr kumimoji="1" lang="ja-JP" altLang="en-US" dirty="0"/>
              <a:t>最近</a:t>
            </a:r>
            <a:endParaRPr kumimoji="1" lang="en-US" altLang="ja-JP" dirty="0"/>
          </a:p>
          <a:p>
            <a:r>
              <a:rPr kumimoji="1" lang="ja-JP" altLang="en-US" dirty="0"/>
              <a:t>オタクっぽい趣味の再燃</a:t>
            </a:r>
          </a:p>
        </p:txBody>
      </p:sp>
      <p:pic>
        <p:nvPicPr>
          <p:cNvPr id="1033" name="Picture 9"/>
          <p:cNvPicPr>
            <a:picLocks noChangeAspect="1" noChangeArrowheads="1"/>
          </p:cNvPicPr>
          <p:nvPr/>
        </p:nvPicPr>
        <p:blipFill>
          <a:blip r:embed="rId10" cstate="email">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9059004" y="4371510"/>
            <a:ext cx="2852900" cy="1983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9027107" y="2702783"/>
            <a:ext cx="2755904" cy="1551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0777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いよいよ</a:t>
            </a:r>
            <a:r>
              <a:rPr kumimoji="1" lang="en-US" altLang="ja-JP" dirty="0"/>
              <a:t>Python</a:t>
            </a:r>
            <a:r>
              <a:rPr kumimoji="1" lang="ja-JP" altLang="en-US" dirty="0"/>
              <a:t>プログラミングです</a:t>
            </a: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30</a:t>
            </a:fld>
            <a:endParaRPr kumimoji="1" lang="ja-JP"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59007" y="1733118"/>
            <a:ext cx="4629150" cy="41814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
        <p:nvSpPr>
          <p:cNvPr id="7" name="テキスト ボックス 6"/>
          <p:cNvSpPr txBox="1"/>
          <p:nvPr/>
        </p:nvSpPr>
        <p:spPr>
          <a:xfrm>
            <a:off x="6183566" y="1971906"/>
            <a:ext cx="5278331" cy="830997"/>
          </a:xfrm>
          <a:prstGeom prst="rect">
            <a:avLst/>
          </a:prstGeom>
          <a:noFill/>
        </p:spPr>
        <p:txBody>
          <a:bodyPr wrap="square" rtlCol="0">
            <a:spAutoFit/>
          </a:bodyPr>
          <a:lstStyle/>
          <a:p>
            <a:r>
              <a:rPr lang="en-US" altLang="ja-JP" sz="2400" dirty="0" err="1"/>
              <a:t>Jupyter</a:t>
            </a:r>
            <a:r>
              <a:rPr lang="ja-JP" altLang="en-US" sz="2400" dirty="0"/>
              <a:t>というブラウザベースの開発環境を使います。</a:t>
            </a:r>
            <a:endParaRPr lang="en-US" altLang="ja-JP" sz="2400" dirty="0"/>
          </a:p>
        </p:txBody>
      </p:sp>
      <p:sp>
        <p:nvSpPr>
          <p:cNvPr id="8" name="四角形吹き出し 7"/>
          <p:cNvSpPr/>
          <p:nvPr/>
        </p:nvSpPr>
        <p:spPr>
          <a:xfrm>
            <a:off x="6183567" y="3044536"/>
            <a:ext cx="5278330" cy="2597728"/>
          </a:xfrm>
          <a:prstGeom prst="wedgeRectCallout">
            <a:avLst>
              <a:gd name="adj1" fmla="val -85388"/>
              <a:gd name="adj2" fmla="val -99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968350" y="3386573"/>
            <a:ext cx="818852" cy="1093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51222" y="3616612"/>
            <a:ext cx="1418218" cy="633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8363647" y="3499128"/>
            <a:ext cx="593432" cy="769441"/>
          </a:xfrm>
          <a:prstGeom prst="rect">
            <a:avLst/>
          </a:prstGeom>
          <a:noFill/>
        </p:spPr>
        <p:txBody>
          <a:bodyPr wrap="none" rtlCol="0">
            <a:spAutoFit/>
          </a:bodyPr>
          <a:lstStyle/>
          <a:p>
            <a:r>
              <a:rPr kumimoji="1" lang="en-US" altLang="ja-JP" sz="4400" dirty="0"/>
              <a:t>+</a:t>
            </a:r>
            <a:endParaRPr kumimoji="1" lang="ja-JP" altLang="en-US" sz="4400" dirty="0"/>
          </a:p>
        </p:txBody>
      </p:sp>
      <p:sp>
        <p:nvSpPr>
          <p:cNvPr id="11" name="テキスト ボックス 10"/>
          <p:cNvSpPr txBox="1"/>
          <p:nvPr/>
        </p:nvSpPr>
        <p:spPr>
          <a:xfrm>
            <a:off x="6380970" y="4612085"/>
            <a:ext cx="5278331" cy="830997"/>
          </a:xfrm>
          <a:prstGeom prst="rect">
            <a:avLst/>
          </a:prstGeom>
          <a:noFill/>
        </p:spPr>
        <p:txBody>
          <a:bodyPr wrap="square" rtlCol="0">
            <a:spAutoFit/>
          </a:bodyPr>
          <a:lstStyle/>
          <a:p>
            <a:r>
              <a:rPr lang="ja-JP" altLang="en-US" sz="2400" dirty="0"/>
              <a:t>で、セル内のコマンド</a:t>
            </a:r>
            <a:r>
              <a:rPr lang="en-US" altLang="ja-JP" sz="2400" dirty="0"/>
              <a:t>(</a:t>
            </a:r>
            <a:r>
              <a:rPr lang="ja-JP" altLang="en-US" sz="2400" dirty="0"/>
              <a:t>プログラム</a:t>
            </a:r>
            <a:r>
              <a:rPr lang="en-US" altLang="ja-JP" sz="2400" dirty="0"/>
              <a:t>)</a:t>
            </a:r>
            <a:r>
              <a:rPr lang="ja-JP" altLang="en-US" sz="2400" dirty="0"/>
              <a:t>を実行します。</a:t>
            </a:r>
            <a:endParaRPr lang="en-US" altLang="ja-JP" sz="2400" dirty="0"/>
          </a:p>
        </p:txBody>
      </p:sp>
    </p:spTree>
    <p:extLst>
      <p:ext uri="{BB962C8B-B14F-4D97-AF65-F5344CB8AC3E}">
        <p14:creationId xmlns:p14="http://schemas.microsoft.com/office/powerpoint/2010/main" val="206161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Python</a:t>
            </a:r>
            <a:r>
              <a:rPr kumimoji="1" lang="ja-JP" altLang="en-US" dirty="0"/>
              <a:t>上で行列計算を行う</a:t>
            </a:r>
          </a:p>
        </p:txBody>
      </p:sp>
      <p:sp>
        <p:nvSpPr>
          <p:cNvPr id="9" name="コンテンツ プレースホルダー 8"/>
          <p:cNvSpPr>
            <a:spLocks noGrp="1"/>
          </p:cNvSpPr>
          <p:nvPr>
            <p:ph idx="1"/>
          </p:nvPr>
        </p:nvSpPr>
        <p:spPr/>
        <p:txBody>
          <a:bodyPr>
            <a:normAutofit fontScale="85000" lnSpcReduction="20000"/>
          </a:bodyPr>
          <a:lstStyle/>
          <a:p>
            <a:pPr marL="0" inden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None/>
            </a:pPr>
            <a:r>
              <a:rPr lang="en-US" altLang="ja-JP" dirty="0">
                <a:latin typeface="Courier New" panose="02070309020205020404" pitchFamily="49" charset="0"/>
                <a:cs typeface="Courier New" panose="02070309020205020404" pitchFamily="49" charset="0"/>
              </a:rPr>
              <a:t>a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([1, 2, 3])</a:t>
            </a:r>
          </a:p>
          <a:p>
            <a:pPr marL="0" indent="0">
              <a:buNone/>
            </a:pPr>
            <a:r>
              <a:rPr lang="en-US" altLang="ja-JP" dirty="0">
                <a:latin typeface="Courier New" panose="02070309020205020404" pitchFamily="49" charset="0"/>
                <a:cs typeface="Courier New" panose="02070309020205020404" pitchFamily="49" charset="0"/>
              </a:rPr>
              <a:t>print(a)</a:t>
            </a:r>
          </a:p>
          <a:p>
            <a:pPr marL="0" indent="0">
              <a:buNone/>
            </a:pPr>
            <a:r>
              <a:rPr lang="en-US" altLang="ja-JP" dirty="0">
                <a:latin typeface="Courier New" panose="02070309020205020404" pitchFamily="49" charset="0"/>
                <a:cs typeface="Courier New" panose="02070309020205020404" pitchFamily="49" charset="0"/>
              </a:rPr>
              <a:t>b = a + 3</a:t>
            </a:r>
          </a:p>
          <a:p>
            <a:pPr marL="0" indent="0">
              <a:buNone/>
            </a:pPr>
            <a:r>
              <a:rPr lang="en-US" altLang="ja-JP" dirty="0">
                <a:latin typeface="Courier New" panose="02070309020205020404" pitchFamily="49" charset="0"/>
                <a:cs typeface="Courier New" panose="02070309020205020404" pitchFamily="49" charset="0"/>
              </a:rPr>
              <a:t>print(b)</a:t>
            </a:r>
          </a:p>
          <a:p>
            <a:pPr marL="0" indent="0">
              <a:buNone/>
            </a:pPr>
            <a:r>
              <a:rPr lang="en-US" altLang="ja-JP" dirty="0">
                <a:latin typeface="Courier New" panose="02070309020205020404" pitchFamily="49" charset="0"/>
                <a:cs typeface="Courier New" panose="02070309020205020404" pitchFamily="49" charset="0"/>
              </a:rPr>
              <a:t>c = b * 10</a:t>
            </a:r>
          </a:p>
          <a:p>
            <a:pPr marL="0" indent="0">
              <a:buNone/>
            </a:pPr>
            <a:r>
              <a:rPr lang="en-US" altLang="ja-JP" dirty="0">
                <a:latin typeface="Courier New" panose="02070309020205020404" pitchFamily="49" charset="0"/>
                <a:cs typeface="Courier New" panose="02070309020205020404" pitchFamily="49" charset="0"/>
              </a:rPr>
              <a:t>print(c)</a:t>
            </a:r>
          </a:p>
          <a:p>
            <a:pPr marL="0" indent="0">
              <a:buNone/>
            </a:pPr>
            <a:r>
              <a:rPr lang="en-US" altLang="ja-JP" dirty="0">
                <a:latin typeface="Courier New" panose="02070309020205020404" pitchFamily="49" charset="0"/>
                <a:cs typeface="Courier New" panose="02070309020205020404" pitchFamily="49" charset="0"/>
              </a:rPr>
              <a:t>D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[[1,2,4], [3,5,7]] )</a:t>
            </a:r>
          </a:p>
          <a:p>
            <a:pPr marL="0" indent="0">
              <a:buNone/>
            </a:pPr>
            <a:r>
              <a:rPr lang="en-US" altLang="ja-JP" dirty="0">
                <a:latin typeface="Courier New" panose="02070309020205020404" pitchFamily="49" charset="0"/>
                <a:cs typeface="Courier New" panose="02070309020205020404" pitchFamily="49" charset="0"/>
              </a:rPr>
              <a:t>print(D)</a:t>
            </a:r>
          </a:p>
          <a:p>
            <a:pPr marL="0" indent="0">
              <a:buNone/>
            </a:pPr>
            <a:r>
              <a:rPr lang="en-US" altLang="ja-JP" dirty="0">
                <a:latin typeface="Courier New" panose="02070309020205020404" pitchFamily="49" charset="0"/>
                <a:cs typeface="Courier New" panose="02070309020205020404" pitchFamily="49" charset="0"/>
              </a:rPr>
              <a:t>E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[[3,4], [5,6], [5,4]] )</a:t>
            </a:r>
          </a:p>
          <a:p>
            <a:pPr marL="0" indent="0">
              <a:buNone/>
            </a:pPr>
            <a:r>
              <a:rPr lang="en-US" altLang="ja-JP" dirty="0">
                <a:latin typeface="Courier New" panose="02070309020205020404" pitchFamily="49" charset="0"/>
                <a:cs typeface="Courier New" panose="02070309020205020404" pitchFamily="49" charset="0"/>
              </a:rPr>
              <a:t>print(E)</a:t>
            </a:r>
            <a:endParaRPr lang="ja-JP" altLang="en-US" dirty="0">
              <a:latin typeface="Courier New" panose="02070309020205020404" pitchFamily="49" charset="0"/>
              <a:cs typeface="Courier New" panose="02070309020205020404" pitchFamily="49" charset="0"/>
            </a:endParaRP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31</a:t>
            </a:fld>
            <a:endParaRPr kumimoji="1" lang="ja-JP" altLang="en-US"/>
          </a:p>
        </p:txBody>
      </p:sp>
      <p:sp>
        <p:nvSpPr>
          <p:cNvPr id="4" name="テキスト ボックス 3">
            <a:extLst>
              <a:ext uri="{FF2B5EF4-FFF2-40B4-BE49-F238E27FC236}">
                <a16:creationId xmlns:a16="http://schemas.microsoft.com/office/drawing/2014/main" id="{7445535F-292A-4822-87C3-E1AFCF3EF51D}"/>
              </a:ext>
            </a:extLst>
          </p:cNvPr>
          <p:cNvSpPr txBox="1"/>
          <p:nvPr/>
        </p:nvSpPr>
        <p:spPr>
          <a:xfrm>
            <a:off x="10530497" y="-4207"/>
            <a:ext cx="16466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kumimoji="1" lang="en-US" altLang="ja-JP" dirty="0" err="1"/>
              <a:t>Jupyter</a:t>
            </a:r>
            <a:r>
              <a:rPr lang="ja-JP" altLang="en-US" dirty="0"/>
              <a:t>を使う</a:t>
            </a:r>
            <a:endParaRPr kumimoji="1" lang="ja-JP" altLang="en-US" dirty="0"/>
          </a:p>
        </p:txBody>
      </p:sp>
    </p:spTree>
    <p:extLst>
      <p:ext uri="{BB962C8B-B14F-4D97-AF65-F5344CB8AC3E}">
        <p14:creationId xmlns:p14="http://schemas.microsoft.com/office/powerpoint/2010/main" val="295680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先ほどの例を</a:t>
            </a:r>
            <a:r>
              <a:rPr kumimoji="1" lang="en-US" altLang="ja-JP" dirty="0" err="1"/>
              <a:t>NumPy</a:t>
            </a:r>
            <a:r>
              <a:rPr kumimoji="1" lang="ja-JP" altLang="en-US" dirty="0"/>
              <a:t>を使って計算してみましょう</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panose="02040503050406030204" pitchFamily="18" charset="0"/>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8CFA7695-377C-4304-A431-7B1489E8992E}"/>
              </a:ext>
            </a:extLst>
          </p:cNvPr>
          <p:cNvSpPr txBox="1"/>
          <p:nvPr/>
        </p:nvSpPr>
        <p:spPr>
          <a:xfrm>
            <a:off x="10530497" y="-4207"/>
            <a:ext cx="16466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kumimoji="1" lang="en-US" altLang="ja-JP" dirty="0" err="1"/>
              <a:t>Jupyter</a:t>
            </a:r>
            <a:r>
              <a:rPr lang="ja-JP" altLang="en-US" dirty="0"/>
              <a:t>を使う</a:t>
            </a:r>
            <a:endParaRPr kumimoji="1" lang="ja-JP" altLang="en-US" dirty="0"/>
          </a:p>
        </p:txBody>
      </p:sp>
    </p:spTree>
    <p:extLst>
      <p:ext uri="{BB962C8B-B14F-4D97-AF65-F5344CB8AC3E}">
        <p14:creationId xmlns:p14="http://schemas.microsoft.com/office/powerpoint/2010/main" val="2129672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先ほどの例を</a:t>
            </a:r>
            <a:r>
              <a:rPr kumimoji="1" lang="en-US" altLang="ja-JP" dirty="0" err="1"/>
              <a:t>NumPy</a:t>
            </a:r>
            <a:r>
              <a:rPr kumimoji="1" lang="ja-JP" altLang="en-US" dirty="0"/>
              <a:t>を使って計算してみましょう</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b="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panose="02040503050406030204" pitchFamily="18" charset="0"/>
                            </a:rPr>
                          </m:ctrlPr>
                        </m:dPr>
                        <m:e>
                          <m:f>
                            <m:fPr>
                              <m:type m:val="noBa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panose="02040503050406030204" pitchFamily="18" charset="0"/>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19" name="コンテンツ プレースホルダー 8"/>
          <p:cNvSpPr txBox="1">
            <a:spLocks/>
          </p:cNvSpPr>
          <p:nvPr/>
        </p:nvSpPr>
        <p:spPr>
          <a:xfrm>
            <a:off x="838200" y="4501887"/>
            <a:ext cx="10515600" cy="203568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X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[[1,3], [5,7], [9,11]] )</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y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[11,22]</a:t>
            </a:r>
            <a:r>
              <a:rPr lang="ja-JP" altLang="en-US" dirty="0">
                <a:latin typeface="Courier New" panose="02070309020205020404" pitchFamily="49" charset="0"/>
                <a:cs typeface="Courier New" panose="02070309020205020404" pitchFamily="49" charset="0"/>
              </a:rPr>
              <a:t> </a:t>
            </a:r>
            <a:r>
              <a:rPr lang="en-US" altLang="ja-JP"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z = np.dot(X, y)</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print(z)</a:t>
            </a:r>
            <a:endParaRPr lang="ja-JP" altLang="en-US" dirty="0">
              <a:latin typeface="Courier New" panose="02070309020205020404" pitchFamily="49" charset="0"/>
              <a:cs typeface="Courier New" panose="02070309020205020404" pitchFamily="49" charset="0"/>
            </a:endParaRPr>
          </a:p>
        </p:txBody>
      </p:sp>
      <p:sp>
        <p:nvSpPr>
          <p:cNvPr id="3" name="テキスト ボックス 2"/>
          <p:cNvSpPr txBox="1"/>
          <p:nvPr/>
        </p:nvSpPr>
        <p:spPr>
          <a:xfrm>
            <a:off x="3571153" y="3598512"/>
            <a:ext cx="429926" cy="523220"/>
          </a:xfrm>
          <a:prstGeom prst="rect">
            <a:avLst/>
          </a:prstGeom>
          <a:noFill/>
        </p:spPr>
        <p:txBody>
          <a:bodyPr wrap="none" rtlCol="0">
            <a:spAutoFit/>
          </a:bodyPr>
          <a:lstStyle/>
          <a:p>
            <a:r>
              <a:rPr kumimoji="1" lang="en-US" altLang="ja-JP" sz="2800" dirty="0"/>
              <a:t>X</a:t>
            </a:r>
            <a:endParaRPr kumimoji="1" lang="ja-JP" altLang="en-US" sz="2800" dirty="0"/>
          </a:p>
        </p:txBody>
      </p:sp>
      <p:sp>
        <p:nvSpPr>
          <p:cNvPr id="21" name="テキスト ボックス 20"/>
          <p:cNvSpPr txBox="1"/>
          <p:nvPr/>
        </p:nvSpPr>
        <p:spPr>
          <a:xfrm>
            <a:off x="5698938" y="3597766"/>
            <a:ext cx="360996" cy="523220"/>
          </a:xfrm>
          <a:prstGeom prst="rect">
            <a:avLst/>
          </a:prstGeom>
          <a:noFill/>
        </p:spPr>
        <p:txBody>
          <a:bodyPr wrap="none" rtlCol="0">
            <a:spAutoFit/>
          </a:bodyPr>
          <a:lstStyle/>
          <a:p>
            <a:r>
              <a:rPr kumimoji="1" lang="en-US" altLang="ja-JP" sz="2800" dirty="0"/>
              <a:t>y</a:t>
            </a:r>
            <a:endParaRPr kumimoji="1" lang="ja-JP" altLang="en-US" sz="2800" dirty="0"/>
          </a:p>
        </p:txBody>
      </p:sp>
      <p:sp>
        <p:nvSpPr>
          <p:cNvPr id="22" name="テキスト ボックス 21"/>
          <p:cNvSpPr txBox="1"/>
          <p:nvPr/>
        </p:nvSpPr>
        <p:spPr>
          <a:xfrm>
            <a:off x="7947646" y="3597766"/>
            <a:ext cx="360996" cy="523220"/>
          </a:xfrm>
          <a:prstGeom prst="rect">
            <a:avLst/>
          </a:prstGeom>
          <a:noFill/>
        </p:spPr>
        <p:txBody>
          <a:bodyPr wrap="none" rtlCol="0">
            <a:spAutoFit/>
          </a:bodyPr>
          <a:lstStyle/>
          <a:p>
            <a:r>
              <a:rPr kumimoji="1" lang="en-US" altLang="ja-JP" sz="2800" dirty="0"/>
              <a:t>z</a:t>
            </a:r>
            <a:endParaRPr kumimoji="1" lang="ja-JP" altLang="en-US" sz="2800" dirty="0"/>
          </a:p>
        </p:txBody>
      </p:sp>
      <p:sp>
        <p:nvSpPr>
          <p:cNvPr id="23" name="テキスト ボックス 22"/>
          <p:cNvSpPr txBox="1"/>
          <p:nvPr/>
        </p:nvSpPr>
        <p:spPr>
          <a:xfrm>
            <a:off x="5198693" y="5703912"/>
            <a:ext cx="4334841"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altLang="ja-JP" sz="2000" dirty="0">
                <a:solidFill>
                  <a:schemeClr val="bg1"/>
                </a:solidFill>
                <a:sym typeface="Wingdings" panose="05000000000000000000" pitchFamily="2" charset="2"/>
              </a:rPr>
              <a:t> np.dot</a:t>
            </a:r>
            <a:r>
              <a:rPr lang="ja-JP" altLang="en-US" sz="2000" dirty="0">
                <a:solidFill>
                  <a:schemeClr val="bg1"/>
                </a:solidFill>
                <a:sym typeface="Wingdings" panose="05000000000000000000" pitchFamily="2" charset="2"/>
              </a:rPr>
              <a:t>は内積を計算するコマンド</a:t>
            </a:r>
            <a:endParaRPr kumimoji="1" lang="ja-JP" altLang="en-US" sz="2000" dirty="0">
              <a:solidFill>
                <a:schemeClr val="bg1"/>
              </a:solidFill>
            </a:endParaRPr>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33</a:t>
            </a:fld>
            <a:endParaRPr kumimoji="1" lang="ja-JP" altLang="en-US"/>
          </a:p>
        </p:txBody>
      </p:sp>
      <p:sp>
        <p:nvSpPr>
          <p:cNvPr id="15" name="テキスト ボックス 14">
            <a:extLst>
              <a:ext uri="{FF2B5EF4-FFF2-40B4-BE49-F238E27FC236}">
                <a16:creationId xmlns:a16="http://schemas.microsoft.com/office/drawing/2014/main" id="{502F82C7-F47A-4F2C-9D3C-00BC2A8CA293}"/>
              </a:ext>
            </a:extLst>
          </p:cNvPr>
          <p:cNvSpPr txBox="1"/>
          <p:nvPr/>
        </p:nvSpPr>
        <p:spPr>
          <a:xfrm>
            <a:off x="10530497" y="-4207"/>
            <a:ext cx="16466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kumimoji="1" lang="en-US" altLang="ja-JP" dirty="0" err="1"/>
              <a:t>Jupyter</a:t>
            </a:r>
            <a:r>
              <a:rPr lang="ja-JP" altLang="en-US" dirty="0"/>
              <a:t>を使う</a:t>
            </a:r>
            <a:endParaRPr kumimoji="1" lang="ja-JP" altLang="en-US" dirty="0"/>
          </a:p>
        </p:txBody>
      </p:sp>
    </p:spTree>
    <p:extLst>
      <p:ext uri="{BB962C8B-B14F-4D97-AF65-F5344CB8AC3E}">
        <p14:creationId xmlns:p14="http://schemas.microsoft.com/office/powerpoint/2010/main" val="234371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そのほかの</a:t>
            </a:r>
            <a:r>
              <a:rPr lang="en-US" altLang="ja-JP" dirty="0" err="1"/>
              <a:t>NumPy</a:t>
            </a:r>
            <a:r>
              <a:rPr lang="ja-JP" altLang="en-US" dirty="0"/>
              <a:t>のコマンドをいくつか試してみましょう</a:t>
            </a:r>
            <a:endParaRPr kumimoji="1" lang="ja-JP" altLang="en-US" dirty="0"/>
          </a:p>
        </p:txBody>
      </p:sp>
      <p:sp>
        <p:nvSpPr>
          <p:cNvPr id="9" name="コンテンツ プレースホルダー 8"/>
          <p:cNvSpPr>
            <a:spLocks noGrp="1"/>
          </p:cNvSpPr>
          <p:nvPr>
            <p:ph idx="1"/>
          </p:nvPr>
        </p:nvSpPr>
        <p:spPr/>
        <p:txBody>
          <a:bodyPr>
            <a:normAutofit/>
          </a:bodyPr>
          <a:lstStyle/>
          <a:p>
            <a:pPr marL="0" inden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None/>
            </a:pPr>
            <a:r>
              <a:rPr lang="en-US" altLang="ja-JP" dirty="0">
                <a:latin typeface="Courier New" panose="02070309020205020404" pitchFamily="49" charset="0"/>
                <a:cs typeface="Courier New" panose="02070309020205020404" pitchFamily="49" charset="0"/>
              </a:rPr>
              <a:t>X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[[1,3], [5,3], [9,11]] )</a:t>
            </a:r>
          </a:p>
          <a:p>
            <a:pPr marL="0" indent="0">
              <a:buNone/>
            </a:pPr>
            <a:r>
              <a:rPr lang="en-US" altLang="ja-JP" dirty="0">
                <a:latin typeface="Courier New" panose="02070309020205020404" pitchFamily="49" charset="0"/>
                <a:cs typeface="Courier New" panose="02070309020205020404" pitchFamily="49" charset="0"/>
              </a:rPr>
              <a:t>y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[11,22] )</a:t>
            </a:r>
          </a:p>
          <a:p>
            <a:pPr marL="0" indent="0">
              <a:buNone/>
            </a:pPr>
            <a:r>
              <a:rPr lang="en-US" altLang="ja-JP" dirty="0">
                <a:latin typeface="Courier New" panose="02070309020205020404" pitchFamily="49" charset="0"/>
                <a:cs typeface="Courier New" panose="02070309020205020404" pitchFamily="49" charset="0"/>
              </a:rPr>
              <a:t>z = np.dot(X, y)</a:t>
            </a:r>
          </a:p>
          <a:p>
            <a:pPr marL="0" indent="0">
              <a:buNone/>
            </a:pPr>
            <a:r>
              <a:rPr lang="en-US" altLang="ja-JP" dirty="0">
                <a:latin typeface="Courier New" panose="02070309020205020404" pitchFamily="49" charset="0"/>
                <a:cs typeface="Courier New" panose="02070309020205020404" pitchFamily="49" charset="0"/>
              </a:rPr>
              <a:t>print(z)</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print(X[0])</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print(X[0][1])</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a:t>
            </a:r>
            <a:r>
              <a:rPr lang="en-US" altLang="ja-JP" dirty="0" err="1">
                <a:solidFill>
                  <a:srgbClr val="0070C0"/>
                </a:solidFill>
                <a:latin typeface="Courier New" panose="02070309020205020404" pitchFamily="49" charset="0"/>
                <a:cs typeface="Courier New" panose="02070309020205020404" pitchFamily="49" charset="0"/>
              </a:rPr>
              <a:t>X.shape</a:t>
            </a:r>
            <a:r>
              <a:rPr lang="en-US" altLang="ja-JP" dirty="0">
                <a:solidFill>
                  <a:srgbClr val="0070C0"/>
                </a:solidFill>
                <a:latin typeface="Courier New" panose="02070309020205020404" pitchFamily="49" charset="0"/>
                <a:cs typeface="Courier New" panose="02070309020205020404" pitchFamily="49" charset="0"/>
              </a:rPr>
              <a:t>)</a:t>
            </a:r>
          </a:p>
        </p:txBody>
      </p:sp>
      <p:sp>
        <p:nvSpPr>
          <p:cNvPr id="5" name="テキスト ボックス 4"/>
          <p:cNvSpPr txBox="1"/>
          <p:nvPr/>
        </p:nvSpPr>
        <p:spPr>
          <a:xfrm>
            <a:off x="5099609" y="4398789"/>
            <a:ext cx="5309467"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altLang="ja-JP" sz="2000" dirty="0">
                <a:solidFill>
                  <a:schemeClr val="bg1"/>
                </a:solidFill>
              </a:rPr>
              <a:t>X[3]</a:t>
            </a:r>
            <a:r>
              <a:rPr lang="ja-JP" altLang="en-US" sz="2000" dirty="0">
                <a:solidFill>
                  <a:schemeClr val="bg1"/>
                </a:solidFill>
              </a:rPr>
              <a:t>と見ようとしたらどうなるでしょうか？</a:t>
            </a:r>
            <a:endParaRPr kumimoji="1" lang="ja-JP" altLang="en-US" sz="2000" dirty="0">
              <a:solidFill>
                <a:schemeClr val="bg1"/>
              </a:solidFill>
            </a:endParaRPr>
          </a:p>
        </p:txBody>
      </p:sp>
      <p:sp>
        <p:nvSpPr>
          <p:cNvPr id="6" name="テキスト ボックス 5"/>
          <p:cNvSpPr txBox="1"/>
          <p:nvPr/>
        </p:nvSpPr>
        <p:spPr>
          <a:xfrm>
            <a:off x="5099608" y="5416603"/>
            <a:ext cx="5982728"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altLang="ja-JP" sz="2000" dirty="0">
                <a:solidFill>
                  <a:schemeClr val="bg1"/>
                </a:solidFill>
              </a:rPr>
              <a:t>X</a:t>
            </a:r>
            <a:r>
              <a:rPr lang="ja-JP" altLang="en-US" sz="2000" dirty="0">
                <a:solidFill>
                  <a:schemeClr val="bg1"/>
                </a:solidFill>
              </a:rPr>
              <a:t>のところを</a:t>
            </a:r>
            <a:r>
              <a:rPr lang="en-US" altLang="ja-JP" sz="2000" dirty="0">
                <a:solidFill>
                  <a:schemeClr val="bg1"/>
                </a:solidFill>
              </a:rPr>
              <a:t>y</a:t>
            </a:r>
            <a:r>
              <a:rPr kumimoji="1" lang="ja-JP" altLang="en-US" sz="2000" dirty="0">
                <a:solidFill>
                  <a:schemeClr val="bg1"/>
                </a:solidFill>
              </a:rPr>
              <a:t>や</a:t>
            </a:r>
            <a:r>
              <a:rPr kumimoji="1" lang="en-US" altLang="ja-JP" sz="2000" dirty="0">
                <a:solidFill>
                  <a:schemeClr val="bg1"/>
                </a:solidFill>
              </a:rPr>
              <a:t>z</a:t>
            </a:r>
            <a:r>
              <a:rPr lang="ja-JP" altLang="en-US" sz="2000" dirty="0">
                <a:solidFill>
                  <a:schemeClr val="bg1"/>
                </a:solidFill>
              </a:rPr>
              <a:t>に変えたらどうなるでしょうか？</a:t>
            </a:r>
            <a:endParaRPr kumimoji="1" lang="ja-JP" altLang="en-US" sz="2000" dirty="0">
              <a:solidFill>
                <a:schemeClr val="bg1"/>
              </a:solidFill>
            </a:endParaRPr>
          </a:p>
        </p:txBody>
      </p:sp>
      <p:sp>
        <p:nvSpPr>
          <p:cNvPr id="8" name="テキスト ボックス 7"/>
          <p:cNvSpPr txBox="1"/>
          <p:nvPr/>
        </p:nvSpPr>
        <p:spPr>
          <a:xfrm>
            <a:off x="5099608" y="4907696"/>
            <a:ext cx="2573140"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ja-JP" altLang="en-US" sz="2000" dirty="0">
                <a:solidFill>
                  <a:schemeClr val="bg1"/>
                </a:solidFill>
              </a:rPr>
              <a:t>同じく、</a:t>
            </a:r>
            <a:r>
              <a:rPr lang="en-US" altLang="ja-JP" sz="2000" dirty="0">
                <a:solidFill>
                  <a:schemeClr val="bg1"/>
                </a:solidFill>
              </a:rPr>
              <a:t>X[0][3]</a:t>
            </a:r>
            <a:r>
              <a:rPr lang="ja-JP" altLang="en-US" sz="2000" dirty="0">
                <a:solidFill>
                  <a:schemeClr val="bg1"/>
                </a:solidFill>
              </a:rPr>
              <a:t>は？</a:t>
            </a:r>
            <a:endParaRPr kumimoji="1" lang="ja-JP" altLang="en-US" sz="2000" dirty="0">
              <a:solidFill>
                <a:schemeClr val="bg1"/>
              </a:solidFill>
            </a:endParaRP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34</a:t>
            </a:fld>
            <a:endParaRPr kumimoji="1" lang="ja-JP" altLang="en-US"/>
          </a:p>
        </p:txBody>
      </p:sp>
      <p:sp>
        <p:nvSpPr>
          <p:cNvPr id="4" name="テキスト ボックス 3"/>
          <p:cNvSpPr txBox="1"/>
          <p:nvPr/>
        </p:nvSpPr>
        <p:spPr>
          <a:xfrm>
            <a:off x="5890805" y="1108684"/>
            <a:ext cx="2646878" cy="461665"/>
          </a:xfrm>
          <a:prstGeom prst="rect">
            <a:avLst/>
          </a:prstGeom>
          <a:noFill/>
        </p:spPr>
        <p:txBody>
          <a:bodyPr wrap="none" rtlCol="0">
            <a:spAutoFit/>
          </a:bodyPr>
          <a:lstStyle/>
          <a:p>
            <a:r>
              <a:rPr kumimoji="1" lang="ja-JP" altLang="en-US" sz="2400" dirty="0">
                <a:solidFill>
                  <a:srgbClr val="0070C0"/>
                </a:solidFill>
              </a:rPr>
              <a:t>青文字箇所を追加</a:t>
            </a:r>
          </a:p>
        </p:txBody>
      </p:sp>
      <p:sp>
        <p:nvSpPr>
          <p:cNvPr id="10" name="テキスト ボックス 9">
            <a:extLst>
              <a:ext uri="{FF2B5EF4-FFF2-40B4-BE49-F238E27FC236}">
                <a16:creationId xmlns:a16="http://schemas.microsoft.com/office/drawing/2014/main" id="{737ABB8C-2192-4D63-898F-7334335EB9E9}"/>
              </a:ext>
            </a:extLst>
          </p:cNvPr>
          <p:cNvSpPr txBox="1"/>
          <p:nvPr/>
        </p:nvSpPr>
        <p:spPr>
          <a:xfrm>
            <a:off x="10530497" y="-4207"/>
            <a:ext cx="16466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kumimoji="1" lang="en-US" altLang="ja-JP" dirty="0" err="1"/>
              <a:t>Jupyter</a:t>
            </a:r>
            <a:r>
              <a:rPr lang="ja-JP" altLang="en-US" dirty="0"/>
              <a:t>を使う</a:t>
            </a:r>
            <a:endParaRPr kumimoji="1" lang="ja-JP" altLang="en-US" dirty="0"/>
          </a:p>
        </p:txBody>
      </p:sp>
    </p:spTree>
    <p:extLst>
      <p:ext uri="{BB962C8B-B14F-4D97-AF65-F5344CB8AC3E}">
        <p14:creationId xmlns:p14="http://schemas.microsoft.com/office/powerpoint/2010/main" val="2306204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35</a:t>
            </a:fld>
            <a:endParaRPr kumimoji="1" lang="ja-JP" altLang="en-US"/>
          </a:p>
        </p:txBody>
      </p:sp>
      <p:sp>
        <p:nvSpPr>
          <p:cNvPr id="5" name="テキスト ボックス 4"/>
          <p:cNvSpPr txBox="1"/>
          <p:nvPr/>
        </p:nvSpPr>
        <p:spPr>
          <a:xfrm>
            <a:off x="704732" y="2318198"/>
            <a:ext cx="9495336" cy="2062103"/>
          </a:xfrm>
          <a:prstGeom prst="rect">
            <a:avLst/>
          </a:prstGeom>
          <a:noFill/>
        </p:spPr>
        <p:txBody>
          <a:bodyPr wrap="square" rtlCol="0">
            <a:spAutoFit/>
          </a:bodyPr>
          <a:lstStyle/>
          <a:p>
            <a:r>
              <a:rPr kumimoji="1" lang="ja-JP" altLang="en-US" sz="3200" dirty="0"/>
              <a:t>なぜ、行列（内積）なんていう道具を使うのか？</a:t>
            </a:r>
            <a:endParaRPr kumimoji="1" lang="en-US" altLang="ja-JP" sz="3200" dirty="0"/>
          </a:p>
          <a:p>
            <a:endParaRPr lang="en-US" altLang="ja-JP" sz="3200" dirty="0"/>
          </a:p>
          <a:p>
            <a:r>
              <a:rPr kumimoji="1" lang="ja-JP" altLang="en-US" sz="3200" dirty="0"/>
              <a:t>それは、行列を使うとニューラルネットワークをシンプルに記述できるから。</a:t>
            </a:r>
          </a:p>
        </p:txBody>
      </p:sp>
    </p:spTree>
    <p:extLst>
      <p:ext uri="{BB962C8B-B14F-4D97-AF65-F5344CB8AC3E}">
        <p14:creationId xmlns:p14="http://schemas.microsoft.com/office/powerpoint/2010/main" val="2614315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1115159" y="1666623"/>
            <a:ext cx="3005951" cy="400110"/>
          </a:xfrm>
          <a:prstGeom prst="rect">
            <a:avLst/>
          </a:prstGeom>
          <a:noFill/>
        </p:spPr>
        <p:txBody>
          <a:bodyPr wrap="none" rtlCol="0">
            <a:spAutoFit/>
          </a:bodyPr>
          <a:lstStyle/>
          <a:p>
            <a:r>
              <a:rPr kumimoji="1" lang="ja-JP" altLang="en-US" sz="2000"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5"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9" y="5179138"/>
            <a:ext cx="222576"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b="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36</a:t>
            </a:fld>
            <a:endParaRPr kumimoji="1" lang="ja-JP" altLang="en-US"/>
          </a:p>
        </p:txBody>
      </p:sp>
    </p:spTree>
    <p:extLst>
      <p:ext uri="{BB962C8B-B14F-4D97-AF65-F5344CB8AC3E}">
        <p14:creationId xmlns:p14="http://schemas.microsoft.com/office/powerpoint/2010/main" val="1878040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701824" y="1524540"/>
            <a:ext cx="2723823" cy="369332"/>
          </a:xfrm>
          <a:prstGeom prst="rect">
            <a:avLst/>
          </a:prstGeom>
          <a:noFill/>
        </p:spPr>
        <p:txBody>
          <a:bodyPr wrap="none" rtlCol="0">
            <a:spAutoFit/>
          </a:bodyPr>
          <a:lstStyle/>
          <a:p>
            <a:r>
              <a:rPr kumimoji="1" lang="ja-JP" altLang="en-US"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3"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7" y="5179138"/>
            <a:ext cx="222578"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b="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107" name="正方形/長方形 106"/>
          <p:cNvSpPr/>
          <p:nvPr/>
        </p:nvSpPr>
        <p:spPr>
          <a:xfrm>
            <a:off x="133199" y="161941"/>
            <a:ext cx="11928813" cy="657022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テキスト ボックス 107"/>
          <p:cNvSpPr txBox="1"/>
          <p:nvPr/>
        </p:nvSpPr>
        <p:spPr>
          <a:xfrm>
            <a:off x="384340" y="3020450"/>
            <a:ext cx="11423320" cy="9233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kumimoji="1" lang="ja-JP" altLang="en-US" sz="5400" dirty="0"/>
              <a:t>こいつを</a:t>
            </a:r>
            <a:r>
              <a:rPr kumimoji="1" lang="en-US" altLang="ja-JP" sz="5400" dirty="0"/>
              <a:t>Python</a:t>
            </a:r>
            <a:r>
              <a:rPr kumimoji="1" lang="ja-JP" altLang="en-US" sz="5400" dirty="0"/>
              <a:t>で実装してみよう！</a:t>
            </a:r>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37</a:t>
            </a:fld>
            <a:endParaRPr kumimoji="1" lang="ja-JP" altLang="en-US"/>
          </a:p>
        </p:txBody>
      </p:sp>
    </p:spTree>
    <p:extLst>
      <p:ext uri="{BB962C8B-B14F-4D97-AF65-F5344CB8AC3E}">
        <p14:creationId xmlns:p14="http://schemas.microsoft.com/office/powerpoint/2010/main" val="5822426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701824" y="1524540"/>
            <a:ext cx="2723823" cy="369332"/>
          </a:xfrm>
          <a:prstGeom prst="rect">
            <a:avLst/>
          </a:prstGeom>
          <a:noFill/>
        </p:spPr>
        <p:txBody>
          <a:bodyPr wrap="none" rtlCol="0">
            <a:spAutoFit/>
          </a:bodyPr>
          <a:lstStyle/>
          <a:p>
            <a:r>
              <a:rPr kumimoji="1" lang="ja-JP" altLang="en-US"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3"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7" y="5179138"/>
            <a:ext cx="222578"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b="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panose="02040503050406030204" pitchFamily="18" charset="0"/>
                            </a:rPr>
                          </m:ctrlPr>
                        </m:dPr>
                        <m:e>
                          <m:f>
                            <m:fPr>
                              <m:type m:val="noBa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107" name="正方形/長方形 106"/>
          <p:cNvSpPr/>
          <p:nvPr/>
        </p:nvSpPr>
        <p:spPr>
          <a:xfrm>
            <a:off x="133199" y="161941"/>
            <a:ext cx="11928813" cy="657022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テキスト ボックス 111"/>
          <p:cNvSpPr txBox="1"/>
          <p:nvPr/>
        </p:nvSpPr>
        <p:spPr>
          <a:xfrm>
            <a:off x="87840" y="3354250"/>
            <a:ext cx="7109639" cy="3447098"/>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latin typeface="Courier New" panose="02070309020205020404" pitchFamily="49" charset="0"/>
                <a:cs typeface="Courier New" panose="02070309020205020404" pitchFamily="49" charset="0"/>
              </a:rPr>
              <a:t>import </a:t>
            </a:r>
            <a:r>
              <a:rPr lang="en-US" altLang="ja-JP" sz="2000" dirty="0" err="1">
                <a:latin typeface="Courier New" panose="02070309020205020404" pitchFamily="49" charset="0"/>
                <a:cs typeface="Courier New" panose="02070309020205020404" pitchFamily="49" charset="0"/>
              </a:rPr>
              <a:t>numpy</a:t>
            </a:r>
            <a:r>
              <a:rPr lang="en-US" altLang="ja-JP" sz="2000" dirty="0">
                <a:latin typeface="Courier New" panose="02070309020205020404" pitchFamily="49" charset="0"/>
                <a:cs typeface="Courier New" panose="02070309020205020404" pitchFamily="49" charset="0"/>
              </a:rPr>
              <a:t> as np</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def sig(x):</a:t>
            </a:r>
          </a:p>
          <a:p>
            <a:r>
              <a:rPr lang="en-US" altLang="ja-JP" sz="2000" dirty="0">
                <a:latin typeface="Courier New" panose="02070309020205020404" pitchFamily="49" charset="0"/>
                <a:cs typeface="Courier New" panose="02070309020205020404" pitchFamily="49" charset="0"/>
              </a:rPr>
              <a:t>    return 1 / (1 + </a:t>
            </a:r>
            <a:r>
              <a:rPr lang="en-US" altLang="ja-JP" sz="2000" dirty="0" err="1">
                <a:latin typeface="Courier New" panose="02070309020205020404" pitchFamily="49" charset="0"/>
                <a:cs typeface="Courier New" panose="02070309020205020404" pitchFamily="49" charset="0"/>
              </a:rPr>
              <a:t>np.exp</a:t>
            </a:r>
            <a:r>
              <a:rPr lang="en-US" altLang="ja-JP" sz="2000" dirty="0">
                <a:latin typeface="Courier New" panose="02070309020205020404" pitchFamily="49" charset="0"/>
                <a:cs typeface="Courier New" panose="02070309020205020404" pitchFamily="49" charset="0"/>
              </a:rPr>
              <a:t>(-x))</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([[0.1,0.2],[0.3,0.4],[0.5,0.6]])</a:t>
            </a:r>
          </a:p>
          <a:p>
            <a:r>
              <a:rPr lang="en-US" altLang="ja-JP" sz="2000" dirty="0">
                <a:latin typeface="Courier New" panose="02070309020205020404" pitchFamily="49" charset="0"/>
                <a:cs typeface="Courier New" panose="02070309020205020404" pitchFamily="49" charset="0"/>
              </a:rPr>
              <a:t>x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([1.0,0.5])</a:t>
            </a:r>
          </a:p>
          <a:p>
            <a:r>
              <a:rPr lang="en-US" altLang="ja-JP" sz="2000" dirty="0">
                <a:latin typeface="Courier New" panose="02070309020205020404" pitchFamily="49" charset="0"/>
                <a:cs typeface="Courier New" panose="02070309020205020404" pitchFamily="49" charset="0"/>
              </a:rPr>
              <a:t>b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z = sig( np.dot(</a:t>
            </a:r>
            <a:r>
              <a:rPr lang="en-US" altLang="ja-JP" sz="2000" dirty="0" err="1">
                <a:latin typeface="Courier New" panose="02070309020205020404" pitchFamily="49" charset="0"/>
                <a:cs typeface="Courier New" panose="02070309020205020404" pitchFamily="49" charset="0"/>
              </a:rPr>
              <a:t>W,x</a:t>
            </a:r>
            <a:r>
              <a:rPr lang="en-US" altLang="ja-JP" sz="2000" dirty="0">
                <a:latin typeface="Courier New" panose="02070309020205020404" pitchFamily="49" charset="0"/>
                <a:cs typeface="Courier New" panose="02070309020205020404" pitchFamily="49" charset="0"/>
              </a:rPr>
              <a:t>) + b )</a:t>
            </a:r>
          </a:p>
          <a:p>
            <a:r>
              <a:rPr lang="en-US" altLang="ja-JP" sz="2000" dirty="0">
                <a:latin typeface="Courier New" panose="02070309020205020404" pitchFamily="49" charset="0"/>
                <a:cs typeface="Courier New" panose="02070309020205020404" pitchFamily="49" charset="0"/>
              </a:rPr>
              <a:t>print(z)</a:t>
            </a:r>
            <a:endParaRPr kumimoji="1" lang="ja-JP" altLang="en-US" sz="2000" dirty="0">
              <a:latin typeface="Courier New" panose="02070309020205020404" pitchFamily="49" charset="0"/>
              <a:cs typeface="Courier New" panose="02070309020205020404" pitchFamily="49" charset="0"/>
            </a:endParaRPr>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38</a:t>
            </a:fld>
            <a:endParaRPr kumimoji="1" lang="ja-JP" altLang="en-US"/>
          </a:p>
        </p:txBody>
      </p:sp>
      <p:sp>
        <p:nvSpPr>
          <p:cNvPr id="108" name="テキスト ボックス 107">
            <a:extLst>
              <a:ext uri="{FF2B5EF4-FFF2-40B4-BE49-F238E27FC236}">
                <a16:creationId xmlns:a16="http://schemas.microsoft.com/office/drawing/2014/main" id="{97EDC161-F68A-4E76-81F1-2C537973369E}"/>
              </a:ext>
            </a:extLst>
          </p:cNvPr>
          <p:cNvSpPr txBox="1"/>
          <p:nvPr/>
        </p:nvSpPr>
        <p:spPr>
          <a:xfrm>
            <a:off x="10530497" y="-4207"/>
            <a:ext cx="16466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kumimoji="1" lang="en-US" altLang="ja-JP" dirty="0" err="1"/>
              <a:t>Jupyter</a:t>
            </a:r>
            <a:r>
              <a:rPr lang="ja-JP" altLang="en-US" dirty="0"/>
              <a:t>を使う</a:t>
            </a:r>
            <a:endParaRPr kumimoji="1" lang="ja-JP" altLang="en-US" dirty="0"/>
          </a:p>
        </p:txBody>
      </p:sp>
    </p:spTree>
    <p:extLst>
      <p:ext uri="{BB962C8B-B14F-4D97-AF65-F5344CB8AC3E}">
        <p14:creationId xmlns:p14="http://schemas.microsoft.com/office/powerpoint/2010/main" val="1063383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p:cNvGrpSpPr/>
          <p:nvPr/>
        </p:nvGrpSpPr>
        <p:grpSpPr>
          <a:xfrm>
            <a:off x="271009" y="514784"/>
            <a:ext cx="11616191" cy="3628281"/>
            <a:chOff x="869963" y="514784"/>
            <a:chExt cx="10399053" cy="3628281"/>
          </a:xfrm>
        </p:grpSpPr>
        <p:sp>
          <p:nvSpPr>
            <p:cNvPr id="4" name="楕円 3"/>
            <p:cNvSpPr/>
            <p:nvPr/>
          </p:nvSpPr>
          <p:spPr>
            <a:xfrm>
              <a:off x="869963"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869963"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493819"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493819"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145037"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145037"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3681891" y="514784"/>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3669224" y="183910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3639806" y="3163431"/>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cxnSpLocks/>
              <a:stCxn id="4" idx="6"/>
              <a:endCxn id="10" idx="2"/>
            </p:cNvCxnSpPr>
            <p:nvPr/>
          </p:nvCxnSpPr>
          <p:spPr>
            <a:xfrm flipV="1">
              <a:off x="2368950" y="1004601"/>
              <a:ext cx="1312941" cy="41877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368950" y="1423380"/>
              <a:ext cx="1519796" cy="55919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368950" y="2675277"/>
              <a:ext cx="1519796" cy="50483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368950" y="3180115"/>
              <a:ext cx="1270856" cy="47313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368950" y="1423380"/>
              <a:ext cx="1490377" cy="1883515"/>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368950" y="1350954"/>
              <a:ext cx="1532463" cy="18291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180878" y="1004601"/>
              <a:ext cx="1312941" cy="41877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168211" y="1769733"/>
              <a:ext cx="1545130" cy="55919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138792" y="1913197"/>
              <a:ext cx="2104521" cy="174005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180878" y="1004601"/>
              <a:ext cx="2062435" cy="168569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168211" y="2328925"/>
              <a:ext cx="1545130" cy="50483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138792" y="3180115"/>
              <a:ext cx="1355027" cy="47313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7992806" y="1423380"/>
              <a:ext cx="1152231"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7992806" y="1423380"/>
              <a:ext cx="1371752" cy="141038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7992806" y="3180115"/>
              <a:ext cx="1152231"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7992806" y="1769733"/>
              <a:ext cx="1371752" cy="141038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2732279" y="1022549"/>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77" name="テキスト ボックス 76"/>
            <p:cNvSpPr txBox="1"/>
            <p:nvPr/>
          </p:nvSpPr>
          <p:spPr>
            <a:xfrm>
              <a:off x="2826333" y="1461200"/>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78" name="テキスト ボックス 77"/>
            <p:cNvSpPr txBox="1"/>
            <p:nvPr/>
          </p:nvSpPr>
          <p:spPr>
            <a:xfrm>
              <a:off x="2394541" y="1899851"/>
              <a:ext cx="448020" cy="369332"/>
            </a:xfrm>
            <a:prstGeom prst="rect">
              <a:avLst/>
            </a:prstGeom>
            <a:noFill/>
          </p:spPr>
          <p:txBody>
            <a:bodyPr wrap="none" rtlCol="0">
              <a:spAutoFit/>
            </a:bodyPr>
            <a:lstStyle/>
            <a:p>
              <a:r>
                <a:rPr kumimoji="1" lang="en-US" altLang="ja-JP" dirty="0">
                  <a:solidFill>
                    <a:srgbClr val="0070C0"/>
                  </a:solidFill>
                </a:rPr>
                <a:t>0.5</a:t>
              </a:r>
              <a:endParaRPr kumimoji="1" lang="ja-JP" altLang="en-US" dirty="0">
                <a:solidFill>
                  <a:srgbClr val="0070C0"/>
                </a:solidFill>
              </a:endParaRPr>
            </a:p>
          </p:txBody>
        </p:sp>
        <p:sp>
          <p:nvSpPr>
            <p:cNvPr id="79" name="テキスト ボックス 78"/>
            <p:cNvSpPr txBox="1"/>
            <p:nvPr/>
          </p:nvSpPr>
          <p:spPr>
            <a:xfrm>
              <a:off x="2467219" y="2450263"/>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80" name="テキスト ボックス 79"/>
            <p:cNvSpPr txBox="1"/>
            <p:nvPr/>
          </p:nvSpPr>
          <p:spPr>
            <a:xfrm>
              <a:off x="2753655" y="2754804"/>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81" name="テキスト ボックス 80"/>
            <p:cNvSpPr txBox="1"/>
            <p:nvPr/>
          </p:nvSpPr>
          <p:spPr>
            <a:xfrm>
              <a:off x="2770756" y="3218600"/>
              <a:ext cx="448020" cy="369332"/>
            </a:xfrm>
            <a:prstGeom prst="rect">
              <a:avLst/>
            </a:prstGeom>
            <a:noFill/>
          </p:spPr>
          <p:txBody>
            <a:bodyPr wrap="none" rtlCol="0">
              <a:spAutoFit/>
            </a:bodyPr>
            <a:lstStyle/>
            <a:p>
              <a:r>
                <a:rPr kumimoji="1" lang="en-US" altLang="ja-JP" dirty="0">
                  <a:solidFill>
                    <a:srgbClr val="0070C0"/>
                  </a:solidFill>
                </a:rPr>
                <a:t>0.6</a:t>
              </a:r>
              <a:endParaRPr kumimoji="1" lang="ja-JP" altLang="en-US" dirty="0">
                <a:solidFill>
                  <a:srgbClr val="0070C0"/>
                </a:solidFill>
              </a:endParaRPr>
            </a:p>
          </p:txBody>
        </p:sp>
        <p:sp>
          <p:nvSpPr>
            <p:cNvPr id="83" name="テキスト ボックス 82"/>
            <p:cNvSpPr txBox="1"/>
            <p:nvPr/>
          </p:nvSpPr>
          <p:spPr>
            <a:xfrm>
              <a:off x="5577642" y="1005032"/>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84" name="テキスト ボックス 83"/>
            <p:cNvSpPr txBox="1"/>
            <p:nvPr/>
          </p:nvSpPr>
          <p:spPr>
            <a:xfrm>
              <a:off x="5376759" y="1426578"/>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85" name="テキスト ボックス 84"/>
            <p:cNvSpPr txBox="1"/>
            <p:nvPr/>
          </p:nvSpPr>
          <p:spPr>
            <a:xfrm>
              <a:off x="5447894" y="1911872"/>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86" name="テキスト ボックス 85"/>
            <p:cNvSpPr txBox="1"/>
            <p:nvPr/>
          </p:nvSpPr>
          <p:spPr>
            <a:xfrm>
              <a:off x="5569280" y="2323569"/>
              <a:ext cx="448020" cy="369332"/>
            </a:xfrm>
            <a:prstGeom prst="rect">
              <a:avLst/>
            </a:prstGeom>
            <a:noFill/>
          </p:spPr>
          <p:txBody>
            <a:bodyPr wrap="none" rtlCol="0">
              <a:spAutoFit/>
            </a:bodyPr>
            <a:lstStyle/>
            <a:p>
              <a:r>
                <a:rPr kumimoji="1" lang="en-US" altLang="ja-JP" dirty="0">
                  <a:solidFill>
                    <a:srgbClr val="0070C0"/>
                  </a:solidFill>
                </a:rPr>
                <a:t>0.5</a:t>
              </a:r>
              <a:endParaRPr kumimoji="1" lang="ja-JP" altLang="en-US" dirty="0">
                <a:solidFill>
                  <a:srgbClr val="0070C0"/>
                </a:solidFill>
              </a:endParaRPr>
            </a:p>
          </p:txBody>
        </p:sp>
        <p:sp>
          <p:nvSpPr>
            <p:cNvPr id="87" name="テキスト ボックス 86"/>
            <p:cNvSpPr txBox="1"/>
            <p:nvPr/>
          </p:nvSpPr>
          <p:spPr>
            <a:xfrm>
              <a:off x="5301197" y="3048324"/>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88" name="テキスト ボックス 87"/>
            <p:cNvSpPr txBox="1"/>
            <p:nvPr/>
          </p:nvSpPr>
          <p:spPr>
            <a:xfrm>
              <a:off x="5577642" y="3448814"/>
              <a:ext cx="448020" cy="369332"/>
            </a:xfrm>
            <a:prstGeom prst="rect">
              <a:avLst/>
            </a:prstGeom>
            <a:noFill/>
          </p:spPr>
          <p:txBody>
            <a:bodyPr wrap="none" rtlCol="0">
              <a:spAutoFit/>
            </a:bodyPr>
            <a:lstStyle/>
            <a:p>
              <a:r>
                <a:rPr kumimoji="1" lang="en-US" altLang="ja-JP" dirty="0">
                  <a:solidFill>
                    <a:srgbClr val="0070C0"/>
                  </a:solidFill>
                </a:rPr>
                <a:t>0.6</a:t>
              </a:r>
              <a:endParaRPr kumimoji="1" lang="ja-JP" altLang="en-US" dirty="0">
                <a:solidFill>
                  <a:srgbClr val="0070C0"/>
                </a:solidFill>
              </a:endParaRPr>
            </a:p>
          </p:txBody>
        </p:sp>
        <p:sp>
          <p:nvSpPr>
            <p:cNvPr id="90" name="テキスト ボックス 89"/>
            <p:cNvSpPr txBox="1"/>
            <p:nvPr/>
          </p:nvSpPr>
          <p:spPr>
            <a:xfrm>
              <a:off x="8235001" y="1230046"/>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91" name="テキスト ボックス 90"/>
            <p:cNvSpPr txBox="1"/>
            <p:nvPr/>
          </p:nvSpPr>
          <p:spPr>
            <a:xfrm>
              <a:off x="7953398" y="1752756"/>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92" name="テキスト ボックス 91"/>
            <p:cNvSpPr txBox="1"/>
            <p:nvPr/>
          </p:nvSpPr>
          <p:spPr>
            <a:xfrm>
              <a:off x="8010942" y="2553008"/>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93" name="テキスト ボックス 92"/>
            <p:cNvSpPr txBox="1"/>
            <p:nvPr/>
          </p:nvSpPr>
          <p:spPr>
            <a:xfrm>
              <a:off x="8257352" y="3172503"/>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94" name="フリーフォーム: 図形 93"/>
            <p:cNvSpPr/>
            <p:nvPr/>
          </p:nvSpPr>
          <p:spPr>
            <a:xfrm>
              <a:off x="4638461" y="844421"/>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図形 94"/>
            <p:cNvSpPr/>
            <p:nvPr/>
          </p:nvSpPr>
          <p:spPr>
            <a:xfrm>
              <a:off x="4682362" y="2151385"/>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図形 95"/>
            <p:cNvSpPr/>
            <p:nvPr/>
          </p:nvSpPr>
          <p:spPr>
            <a:xfrm>
              <a:off x="4607714" y="3490116"/>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図形 96"/>
            <p:cNvSpPr/>
            <p:nvPr/>
          </p:nvSpPr>
          <p:spPr>
            <a:xfrm>
              <a:off x="7483048" y="1260845"/>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図形 97"/>
            <p:cNvSpPr/>
            <p:nvPr/>
          </p:nvSpPr>
          <p:spPr>
            <a:xfrm>
              <a:off x="7471528" y="3048324"/>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p:cNvCxnSpPr>
              <a:cxnSpLocks/>
            </p:cNvCxnSpPr>
            <p:nvPr/>
          </p:nvCxnSpPr>
          <p:spPr>
            <a:xfrm>
              <a:off x="10644024" y="1421292"/>
              <a:ext cx="624992"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cxnSpLocks/>
            </p:cNvCxnSpPr>
            <p:nvPr/>
          </p:nvCxnSpPr>
          <p:spPr>
            <a:xfrm>
              <a:off x="10644024" y="3180115"/>
              <a:ext cx="624992"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sp>
        <p:nvSpPr>
          <p:cNvPr id="16" name="正方形/長方形 15"/>
          <p:cNvSpPr/>
          <p:nvPr/>
        </p:nvSpPr>
        <p:spPr>
          <a:xfrm>
            <a:off x="975866" y="4210306"/>
            <a:ext cx="320922" cy="400110"/>
          </a:xfrm>
          <a:prstGeom prst="rect">
            <a:avLst/>
          </a:prstGeom>
        </p:spPr>
        <p:txBody>
          <a:bodyPr wrap="none">
            <a:spAutoFit/>
          </a:bodyPr>
          <a:lstStyle/>
          <a:p>
            <a:r>
              <a:rPr lang="en-US" altLang="ja-JP" sz="2000" b="1" dirty="0"/>
              <a:t>x</a:t>
            </a:r>
            <a:endParaRPr lang="ja-JP" altLang="en-US" sz="2000" b="1" dirty="0"/>
          </a:p>
        </p:txBody>
      </p:sp>
      <p:sp>
        <p:nvSpPr>
          <p:cNvPr id="57" name="正方形/長方形 56"/>
          <p:cNvSpPr/>
          <p:nvPr/>
        </p:nvSpPr>
        <p:spPr>
          <a:xfrm>
            <a:off x="2275537" y="4210306"/>
            <a:ext cx="566181" cy="400110"/>
          </a:xfrm>
          <a:prstGeom prst="rect">
            <a:avLst/>
          </a:prstGeom>
        </p:spPr>
        <p:txBody>
          <a:bodyPr wrap="none">
            <a:spAutoFit/>
          </a:bodyPr>
          <a:lstStyle/>
          <a:p>
            <a:r>
              <a:rPr lang="en-US" altLang="ja-JP" sz="2000" b="1" dirty="0">
                <a:solidFill>
                  <a:srgbClr val="0070C0"/>
                </a:solidFill>
              </a:rPr>
              <a:t>W1</a:t>
            </a:r>
            <a:endParaRPr lang="ja-JP" altLang="en-US" sz="2000" b="1" dirty="0">
              <a:solidFill>
                <a:srgbClr val="0070C0"/>
              </a:solidFill>
            </a:endParaRPr>
          </a:p>
        </p:txBody>
      </p:sp>
      <p:sp>
        <p:nvSpPr>
          <p:cNvPr id="58" name="正方形/長方形 57"/>
          <p:cNvSpPr/>
          <p:nvPr/>
        </p:nvSpPr>
        <p:spPr>
          <a:xfrm>
            <a:off x="5478059" y="4210306"/>
            <a:ext cx="566181" cy="400110"/>
          </a:xfrm>
          <a:prstGeom prst="rect">
            <a:avLst/>
          </a:prstGeom>
        </p:spPr>
        <p:txBody>
          <a:bodyPr wrap="none">
            <a:spAutoFit/>
          </a:bodyPr>
          <a:lstStyle/>
          <a:p>
            <a:r>
              <a:rPr lang="en-US" altLang="ja-JP" sz="2000" b="1" dirty="0">
                <a:solidFill>
                  <a:srgbClr val="0070C0"/>
                </a:solidFill>
              </a:rPr>
              <a:t>W2</a:t>
            </a:r>
            <a:endParaRPr lang="ja-JP" altLang="en-US" sz="2000" b="1" dirty="0">
              <a:solidFill>
                <a:srgbClr val="0070C0"/>
              </a:solidFill>
            </a:endParaRPr>
          </a:p>
        </p:txBody>
      </p:sp>
      <p:sp>
        <p:nvSpPr>
          <p:cNvPr id="61" name="テキスト ボックス 60"/>
          <p:cNvSpPr txBox="1"/>
          <p:nvPr/>
        </p:nvSpPr>
        <p:spPr>
          <a:xfrm>
            <a:off x="132822" y="32703"/>
            <a:ext cx="3416320" cy="369332"/>
          </a:xfrm>
          <a:prstGeom prst="rect">
            <a:avLst/>
          </a:prstGeom>
          <a:noFill/>
        </p:spPr>
        <p:txBody>
          <a:bodyPr wrap="none" rtlCol="0">
            <a:spAutoFit/>
          </a:bodyPr>
          <a:lstStyle/>
          <a:p>
            <a:r>
              <a:rPr kumimoji="1" lang="ja-JP" altLang="en-US" u="sng" dirty="0"/>
              <a:t>先ほどのニューラルネットの例</a:t>
            </a:r>
          </a:p>
        </p:txBody>
      </p:sp>
      <p:sp>
        <p:nvSpPr>
          <p:cNvPr id="64" name="正方形/長方形 63"/>
          <p:cNvSpPr/>
          <p:nvPr/>
        </p:nvSpPr>
        <p:spPr>
          <a:xfrm>
            <a:off x="3825235" y="4210306"/>
            <a:ext cx="489236" cy="400110"/>
          </a:xfrm>
          <a:prstGeom prst="rect">
            <a:avLst/>
          </a:prstGeom>
        </p:spPr>
        <p:txBody>
          <a:bodyPr wrap="none">
            <a:spAutoFit/>
          </a:bodyPr>
          <a:lstStyle/>
          <a:p>
            <a:r>
              <a:rPr lang="en-US" altLang="ja-JP" sz="2000" b="1" dirty="0"/>
              <a:t>b1</a:t>
            </a:r>
            <a:endParaRPr lang="ja-JP" altLang="en-US" sz="2000" b="1" dirty="0"/>
          </a:p>
        </p:txBody>
      </p:sp>
      <p:sp>
        <p:nvSpPr>
          <p:cNvPr id="66" name="正方形/長方形 65"/>
          <p:cNvSpPr/>
          <p:nvPr/>
        </p:nvSpPr>
        <p:spPr>
          <a:xfrm>
            <a:off x="7090152" y="4210306"/>
            <a:ext cx="489236" cy="400110"/>
          </a:xfrm>
          <a:prstGeom prst="rect">
            <a:avLst/>
          </a:prstGeom>
        </p:spPr>
        <p:txBody>
          <a:bodyPr wrap="none">
            <a:spAutoFit/>
          </a:bodyPr>
          <a:lstStyle/>
          <a:p>
            <a:r>
              <a:rPr lang="en-US" altLang="ja-JP" sz="2000" b="1" dirty="0"/>
              <a:t>b2</a:t>
            </a:r>
            <a:endParaRPr lang="ja-JP" altLang="en-US" sz="2000" b="1" dirty="0"/>
          </a:p>
        </p:txBody>
      </p:sp>
      <p:sp>
        <p:nvSpPr>
          <p:cNvPr id="67" name="正方形/長方形 66"/>
          <p:cNvSpPr/>
          <p:nvPr/>
        </p:nvSpPr>
        <p:spPr>
          <a:xfrm>
            <a:off x="8711563" y="4210306"/>
            <a:ext cx="566181" cy="400110"/>
          </a:xfrm>
          <a:prstGeom prst="rect">
            <a:avLst/>
          </a:prstGeom>
        </p:spPr>
        <p:txBody>
          <a:bodyPr wrap="square">
            <a:spAutoFit/>
          </a:bodyPr>
          <a:lstStyle/>
          <a:p>
            <a:r>
              <a:rPr lang="en-US" altLang="ja-JP" sz="2000" b="1" dirty="0">
                <a:solidFill>
                  <a:srgbClr val="0070C0"/>
                </a:solidFill>
              </a:rPr>
              <a:t>W3</a:t>
            </a:r>
            <a:endParaRPr lang="ja-JP" altLang="en-US" sz="2000" b="1" dirty="0">
              <a:solidFill>
                <a:srgbClr val="0070C0"/>
              </a:solidFill>
            </a:endParaRPr>
          </a:p>
        </p:txBody>
      </p:sp>
      <p:sp>
        <p:nvSpPr>
          <p:cNvPr id="74" name="正方形/長方形 73"/>
          <p:cNvSpPr/>
          <p:nvPr/>
        </p:nvSpPr>
        <p:spPr>
          <a:xfrm>
            <a:off x="10202374" y="4208158"/>
            <a:ext cx="489236" cy="400110"/>
          </a:xfrm>
          <a:prstGeom prst="rect">
            <a:avLst/>
          </a:prstGeom>
        </p:spPr>
        <p:txBody>
          <a:bodyPr wrap="none">
            <a:spAutoFit/>
          </a:bodyPr>
          <a:lstStyle/>
          <a:p>
            <a:r>
              <a:rPr lang="en-US" altLang="ja-JP" sz="2000" b="1" dirty="0"/>
              <a:t>b3</a:t>
            </a:r>
            <a:endParaRPr lang="ja-JP" altLang="en-US" sz="2000" b="1" dirty="0"/>
          </a:p>
        </p:txBody>
      </p:sp>
      <p:sp>
        <p:nvSpPr>
          <p:cNvPr id="75" name="正方形/長方形 74"/>
          <p:cNvSpPr/>
          <p:nvPr/>
        </p:nvSpPr>
        <p:spPr>
          <a:xfrm>
            <a:off x="3613885" y="5698668"/>
            <a:ext cx="2480166"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z1=sig(W1</a:t>
            </a:r>
            <a:r>
              <a:rPr lang="ja-JP" altLang="en-US" sz="2000" b="1" dirty="0"/>
              <a:t>・</a:t>
            </a:r>
            <a:r>
              <a:rPr lang="en-US" altLang="ja-JP" sz="2000" b="1" dirty="0"/>
              <a:t>x+b1)</a:t>
            </a:r>
            <a:endParaRPr lang="ja-JP" altLang="en-US" sz="2000" b="1" dirty="0"/>
          </a:p>
        </p:txBody>
      </p:sp>
      <p:sp>
        <p:nvSpPr>
          <p:cNvPr id="89" name="正方形/長方形 88"/>
          <p:cNvSpPr/>
          <p:nvPr/>
        </p:nvSpPr>
        <p:spPr>
          <a:xfrm>
            <a:off x="6843868" y="5983298"/>
            <a:ext cx="2614818"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z2=sig(W2</a:t>
            </a:r>
            <a:r>
              <a:rPr lang="ja-JP" altLang="en-US" sz="2000" b="1" dirty="0"/>
              <a:t>・</a:t>
            </a:r>
            <a:r>
              <a:rPr lang="en-US" altLang="ja-JP" sz="2000" b="1" dirty="0"/>
              <a:t>z1+b2)</a:t>
            </a:r>
            <a:endParaRPr lang="ja-JP" altLang="en-US" sz="2000" b="1" dirty="0"/>
          </a:p>
        </p:txBody>
      </p:sp>
      <p:cxnSp>
        <p:nvCxnSpPr>
          <p:cNvPr id="21" name="直線コネクタ 20"/>
          <p:cNvCxnSpPr>
            <a:cxnSpLocks/>
          </p:cNvCxnSpPr>
          <p:nvPr/>
        </p:nvCxnSpPr>
        <p:spPr>
          <a:xfrm>
            <a:off x="4927464" y="5334260"/>
            <a:ext cx="0" cy="36785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a:cxnSpLocks/>
          </p:cNvCxnSpPr>
          <p:nvPr/>
        </p:nvCxnSpPr>
        <p:spPr>
          <a:xfrm>
            <a:off x="8155094" y="5296359"/>
            <a:ext cx="0" cy="67406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正方形/長方形 99"/>
          <p:cNvSpPr/>
          <p:nvPr/>
        </p:nvSpPr>
        <p:spPr>
          <a:xfrm>
            <a:off x="10061446" y="6406154"/>
            <a:ext cx="2050561"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z3=W3</a:t>
            </a:r>
            <a:r>
              <a:rPr lang="ja-JP" altLang="en-US" sz="2000" b="1" dirty="0"/>
              <a:t>・</a:t>
            </a:r>
            <a:r>
              <a:rPr lang="en-US" altLang="ja-JP" sz="2000" b="1" dirty="0"/>
              <a:t>z2+b3</a:t>
            </a:r>
            <a:endParaRPr lang="ja-JP" altLang="en-US" sz="2000" b="1" dirty="0"/>
          </a:p>
        </p:txBody>
      </p:sp>
      <p:cxnSp>
        <p:nvCxnSpPr>
          <p:cNvPr id="101" name="直線コネクタ 100"/>
          <p:cNvCxnSpPr>
            <a:cxnSpLocks/>
          </p:cNvCxnSpPr>
          <p:nvPr/>
        </p:nvCxnSpPr>
        <p:spPr>
          <a:xfrm>
            <a:off x="11398122" y="5292409"/>
            <a:ext cx="7601" cy="1114497"/>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正方形/長方形 101"/>
          <p:cNvSpPr/>
          <p:nvPr/>
        </p:nvSpPr>
        <p:spPr>
          <a:xfrm>
            <a:off x="4714580" y="4208158"/>
            <a:ext cx="455574" cy="400110"/>
          </a:xfrm>
          <a:prstGeom prst="rect">
            <a:avLst/>
          </a:prstGeom>
        </p:spPr>
        <p:txBody>
          <a:bodyPr wrap="none">
            <a:spAutoFit/>
          </a:bodyPr>
          <a:lstStyle/>
          <a:p>
            <a:r>
              <a:rPr lang="en-US" altLang="ja-JP" sz="2000" b="1" dirty="0"/>
              <a:t>z1</a:t>
            </a:r>
            <a:endParaRPr lang="ja-JP" altLang="en-US" sz="2000" b="1" dirty="0"/>
          </a:p>
        </p:txBody>
      </p:sp>
      <p:sp>
        <p:nvSpPr>
          <p:cNvPr id="103" name="正方形/長方形 102"/>
          <p:cNvSpPr/>
          <p:nvPr/>
        </p:nvSpPr>
        <p:spPr>
          <a:xfrm>
            <a:off x="7891287" y="4206010"/>
            <a:ext cx="455574" cy="400110"/>
          </a:xfrm>
          <a:prstGeom prst="rect">
            <a:avLst/>
          </a:prstGeom>
        </p:spPr>
        <p:txBody>
          <a:bodyPr wrap="none">
            <a:spAutoFit/>
          </a:bodyPr>
          <a:lstStyle/>
          <a:p>
            <a:r>
              <a:rPr lang="en-US" altLang="ja-JP" sz="2000" b="1" dirty="0"/>
              <a:t>z2</a:t>
            </a:r>
            <a:endParaRPr lang="ja-JP" altLang="en-US" sz="2000" b="1" dirty="0"/>
          </a:p>
        </p:txBody>
      </p:sp>
      <p:sp>
        <p:nvSpPr>
          <p:cNvPr id="104" name="正方形/長方形 103"/>
          <p:cNvSpPr/>
          <p:nvPr/>
        </p:nvSpPr>
        <p:spPr>
          <a:xfrm>
            <a:off x="11170335" y="4203862"/>
            <a:ext cx="455574" cy="400110"/>
          </a:xfrm>
          <a:prstGeom prst="rect">
            <a:avLst/>
          </a:prstGeom>
        </p:spPr>
        <p:txBody>
          <a:bodyPr wrap="none">
            <a:spAutoFit/>
          </a:bodyPr>
          <a:lstStyle/>
          <a:p>
            <a:r>
              <a:rPr lang="en-US" altLang="ja-JP" sz="2000" b="1" dirty="0"/>
              <a:t>z3</a:t>
            </a:r>
            <a:endParaRPr lang="ja-JP" altLang="en-US" sz="2000" b="1" dirty="0"/>
          </a:p>
        </p:txBody>
      </p:sp>
      <p:sp>
        <p:nvSpPr>
          <p:cNvPr id="105" name="正方形/長方形 104"/>
          <p:cNvSpPr/>
          <p:nvPr/>
        </p:nvSpPr>
        <p:spPr>
          <a:xfrm>
            <a:off x="271009" y="6382755"/>
            <a:ext cx="2337499" cy="338554"/>
          </a:xfrm>
          <a:prstGeom prst="rect">
            <a:avLst/>
          </a:prstGeom>
        </p:spPr>
        <p:txBody>
          <a:bodyPr wrap="none">
            <a:spAutoFit/>
          </a:bodyPr>
          <a:lstStyle/>
          <a:p>
            <a:r>
              <a:rPr lang="en-US" altLang="ja-JP" sz="1600" dirty="0"/>
              <a:t>sig() …</a:t>
            </a:r>
            <a:r>
              <a:rPr lang="ja-JP" altLang="en-US" sz="1600" dirty="0"/>
              <a:t>シグモイド関数</a:t>
            </a:r>
          </a:p>
        </p:txBody>
      </p:sp>
      <mc:AlternateContent xmlns:mc="http://schemas.openxmlformats.org/markup-compatibility/2006" xmlns:a14="http://schemas.microsoft.com/office/drawing/2010/main">
        <mc:Choice Requires="a14">
          <p:sp>
            <p:nvSpPr>
              <p:cNvPr id="71" name="テキスト ボックス 70"/>
              <p:cNvSpPr txBox="1"/>
              <p:nvPr/>
            </p:nvSpPr>
            <p:spPr>
              <a:xfrm>
                <a:off x="5160223" y="4601624"/>
                <a:ext cx="1852880" cy="513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ja-JP" altLang="en-US" sz="2000" i="1" smtClean="0">
                              <a:solidFill>
                                <a:srgbClr val="0070C0"/>
                              </a:solidFill>
                              <a:latin typeface="Cambria Math" panose="02040503050406030204" pitchFamily="18" charset="0"/>
                            </a:rPr>
                          </m:ctrlPr>
                        </m:dPr>
                        <m:e>
                          <m:m>
                            <m:mPr>
                              <m:plcHide m:val="on"/>
                              <m:mcs>
                                <m:mc>
                                  <m:mcPr>
                                    <m:count m:val="3"/>
                                    <m:mcJc m:val="center"/>
                                  </m:mcPr>
                                </m:mc>
                              </m:mcs>
                              <m:ctrlPr>
                                <a:rPr kumimoji="1" lang="ja-JP" altLang="en-US" sz="2000" i="1" smtClean="0">
                                  <a:solidFill>
                                    <a:srgbClr val="0070C0"/>
                                  </a:solidFill>
                                  <a:latin typeface="Cambria Math" panose="02040503050406030204" pitchFamily="18" charset="0"/>
                                </a:rPr>
                              </m:ctrlPr>
                            </m:mPr>
                            <m:mr>
                              <m:e>
                                <m:r>
                                  <a:rPr kumimoji="1" lang="en-US" altLang="ja-JP" sz="2000" b="0" i="1" smtClean="0">
                                    <a:solidFill>
                                      <a:srgbClr val="0070C0"/>
                                    </a:solidFill>
                                    <a:latin typeface="Cambria Math" panose="02040503050406030204" pitchFamily="18" charset="0"/>
                                  </a:rPr>
                                  <m:t>0.1</m:t>
                                </m:r>
                              </m:e>
                              <m:e>
                                <m:r>
                                  <a:rPr kumimoji="1" lang="en-US" altLang="ja-JP" sz="2000" b="0" i="1" smtClean="0">
                                    <a:solidFill>
                                      <a:srgbClr val="0070C0"/>
                                    </a:solidFill>
                                    <a:latin typeface="Cambria Math" panose="02040503050406030204" pitchFamily="18" charset="0"/>
                                  </a:rPr>
                                  <m:t>0.2</m:t>
                                </m:r>
                              </m:e>
                              <m:e>
                                <m:r>
                                  <a:rPr kumimoji="1" lang="en-US" altLang="ja-JP" sz="2000" b="0" i="1" smtClean="0">
                                    <a:solidFill>
                                      <a:srgbClr val="0070C0"/>
                                    </a:solidFill>
                                    <a:latin typeface="Cambria Math" panose="02040503050406030204" pitchFamily="18" charset="0"/>
                                  </a:rPr>
                                  <m:t>0.3</m:t>
                                </m:r>
                              </m:e>
                            </m:mr>
                            <m:mr>
                              <m:e>
                                <m:r>
                                  <a:rPr kumimoji="1" lang="en-US" altLang="ja-JP" sz="2000" b="0" i="1" smtClean="0">
                                    <a:solidFill>
                                      <a:srgbClr val="0070C0"/>
                                    </a:solidFill>
                                    <a:latin typeface="Cambria Math" panose="02040503050406030204" pitchFamily="18" charset="0"/>
                                  </a:rPr>
                                  <m:t>0.4</m:t>
                                </m:r>
                              </m:e>
                              <m:e>
                                <m:r>
                                  <a:rPr kumimoji="1" lang="en-US" altLang="ja-JP" sz="2000" b="0" i="1" smtClean="0">
                                    <a:solidFill>
                                      <a:srgbClr val="0070C0"/>
                                    </a:solidFill>
                                    <a:latin typeface="Cambria Math" panose="02040503050406030204" pitchFamily="18" charset="0"/>
                                  </a:rPr>
                                  <m:t>0.5</m:t>
                                </m:r>
                              </m:e>
                              <m:e>
                                <m:r>
                                  <a:rPr kumimoji="1" lang="en-US" altLang="ja-JP" sz="2000" b="0" i="1" smtClean="0">
                                    <a:solidFill>
                                      <a:srgbClr val="0070C0"/>
                                    </a:solidFill>
                                    <a:latin typeface="Cambria Math" panose="02040503050406030204" pitchFamily="18" charset="0"/>
                                  </a:rPr>
                                  <m:t>0.6</m:t>
                                </m:r>
                              </m:e>
                            </m:mr>
                          </m:m>
                        </m:e>
                      </m:d>
                    </m:oMath>
                  </m:oMathPara>
                </a14:m>
                <a:endParaRPr kumimoji="1" lang="ja-JP" altLang="en-US" sz="2000" dirty="0">
                  <a:solidFill>
                    <a:srgbClr val="0070C0"/>
                  </a:solidFill>
                </a:endParaRPr>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5160223" y="4601624"/>
                <a:ext cx="1852880" cy="51321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1900925" y="4601624"/>
                <a:ext cx="1319336" cy="813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solidFill>
                                <a:srgbClr val="0070C0"/>
                              </a:solidFill>
                              <a:latin typeface="Cambria Math" panose="02040503050406030204" pitchFamily="18" charset="0"/>
                            </a:rPr>
                          </m:ctrlPr>
                        </m:dPr>
                        <m:e>
                          <m:m>
                            <m:mPr>
                              <m:mcs>
                                <m:mc>
                                  <m:mcPr>
                                    <m:count m:val="2"/>
                                    <m:mcJc m:val="center"/>
                                  </m:mcPr>
                                </m:mc>
                              </m:mcs>
                              <m:ctrlPr>
                                <a:rPr kumimoji="1" lang="en-US" altLang="ja-JP" sz="2000" b="0" i="1" smtClean="0">
                                  <a:solidFill>
                                    <a:srgbClr val="0070C0"/>
                                  </a:solidFill>
                                  <a:latin typeface="Cambria Math" panose="02040503050406030204" pitchFamily="18" charset="0"/>
                                </a:rPr>
                              </m:ctrlPr>
                            </m:mPr>
                            <m:mr>
                              <m:e>
                                <m:r>
                                  <m:rPr>
                                    <m:brk m:alnAt="7"/>
                                  </m:rPr>
                                  <a:rPr kumimoji="1" lang="en-US" altLang="ja-JP" sz="2000" b="0" i="1" smtClean="0">
                                    <a:solidFill>
                                      <a:srgbClr val="0070C0"/>
                                    </a:solidFill>
                                    <a:latin typeface="Cambria Math" panose="02040503050406030204" pitchFamily="18" charset="0"/>
                                  </a:rPr>
                                  <m:t>0</m:t>
                                </m:r>
                                <m:r>
                                  <a:rPr kumimoji="1" lang="en-US" altLang="ja-JP" sz="2000" b="0" i="1" smtClean="0">
                                    <a:solidFill>
                                      <a:srgbClr val="0070C0"/>
                                    </a:solidFill>
                                    <a:latin typeface="Cambria Math" panose="02040503050406030204" pitchFamily="18" charset="0"/>
                                  </a:rPr>
                                  <m:t>.1</m:t>
                                </m:r>
                              </m:e>
                              <m:e>
                                <m:r>
                                  <a:rPr kumimoji="1" lang="en-US" altLang="ja-JP" sz="2000" b="0" i="1" smtClean="0">
                                    <a:solidFill>
                                      <a:srgbClr val="0070C0"/>
                                    </a:solidFill>
                                    <a:latin typeface="Cambria Math" panose="02040503050406030204" pitchFamily="18" charset="0"/>
                                  </a:rPr>
                                  <m:t>0.2</m:t>
                                </m:r>
                              </m:e>
                            </m:mr>
                            <m:mr>
                              <m:e>
                                <m:r>
                                  <a:rPr kumimoji="1" lang="en-US" altLang="ja-JP" sz="2000" b="0" i="1" smtClean="0">
                                    <a:solidFill>
                                      <a:srgbClr val="0070C0"/>
                                    </a:solidFill>
                                    <a:latin typeface="Cambria Math" panose="02040503050406030204" pitchFamily="18" charset="0"/>
                                  </a:rPr>
                                  <m:t>0.3</m:t>
                                </m:r>
                              </m:e>
                              <m:e>
                                <m:r>
                                  <a:rPr kumimoji="1" lang="en-US" altLang="ja-JP" sz="2000" b="0" i="1" smtClean="0">
                                    <a:solidFill>
                                      <a:srgbClr val="0070C0"/>
                                    </a:solidFill>
                                    <a:latin typeface="Cambria Math" panose="02040503050406030204" pitchFamily="18" charset="0"/>
                                  </a:rPr>
                                  <m:t>0.4</m:t>
                                </m:r>
                              </m:e>
                            </m:mr>
                            <m:mr>
                              <m:e>
                                <m:r>
                                  <a:rPr kumimoji="1" lang="en-US" altLang="ja-JP" sz="2000" b="0" i="1" smtClean="0">
                                    <a:solidFill>
                                      <a:srgbClr val="0070C0"/>
                                    </a:solidFill>
                                    <a:latin typeface="Cambria Math" panose="02040503050406030204" pitchFamily="18" charset="0"/>
                                  </a:rPr>
                                  <m:t>0.5</m:t>
                                </m:r>
                              </m:e>
                              <m:e>
                                <m:r>
                                  <a:rPr kumimoji="1" lang="en-US" altLang="ja-JP" sz="2000" b="0" i="1" smtClean="0">
                                    <a:solidFill>
                                      <a:srgbClr val="0070C0"/>
                                    </a:solidFill>
                                    <a:latin typeface="Cambria Math" panose="02040503050406030204" pitchFamily="18" charset="0"/>
                                  </a:rPr>
                                  <m:t>0.6</m:t>
                                </m:r>
                              </m:e>
                            </m:mr>
                          </m:m>
                        </m:e>
                      </m:d>
                    </m:oMath>
                  </m:oMathPara>
                </a14:m>
                <a:endParaRPr kumimoji="1" lang="ja-JP" altLang="en-US" sz="2000" dirty="0">
                  <a:solidFill>
                    <a:srgbClr val="0070C0"/>
                  </a:solidFill>
                </a:endParaRPr>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1900925" y="4601624"/>
                <a:ext cx="1319336" cy="8138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8385752" y="4601624"/>
                <a:ext cx="1258165" cy="5132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solidFill>
                                <a:srgbClr val="0070C0"/>
                              </a:solidFill>
                              <a:latin typeface="Cambria Math" panose="02040503050406030204" pitchFamily="18" charset="0"/>
                            </a:rPr>
                          </m:ctrlPr>
                        </m:dPr>
                        <m:e>
                          <m:m>
                            <m:mPr>
                              <m:mcs>
                                <m:mc>
                                  <m:mcPr>
                                    <m:count m:val="2"/>
                                    <m:mcJc m:val="center"/>
                                  </m:mcPr>
                                </m:mc>
                              </m:mcs>
                              <m:ctrlPr>
                                <a:rPr kumimoji="1" lang="en-US" altLang="ja-JP" sz="2000" i="1" smtClean="0">
                                  <a:solidFill>
                                    <a:srgbClr val="0070C0"/>
                                  </a:solidFill>
                                  <a:latin typeface="Cambria Math" panose="02040503050406030204" pitchFamily="18" charset="0"/>
                                </a:rPr>
                              </m:ctrlPr>
                            </m:mPr>
                            <m:mr>
                              <m:e>
                                <m:r>
                                  <m:rPr>
                                    <m:brk m:alnAt="7"/>
                                  </m:rPr>
                                  <a:rPr kumimoji="1" lang="en-US" altLang="ja-JP" sz="2000" b="0" i="1" smtClean="0">
                                    <a:solidFill>
                                      <a:srgbClr val="0070C0"/>
                                    </a:solidFill>
                                    <a:latin typeface="Cambria Math" panose="02040503050406030204" pitchFamily="18" charset="0"/>
                                  </a:rPr>
                                  <m:t>0</m:t>
                                </m:r>
                                <m:r>
                                  <a:rPr kumimoji="1" lang="en-US" altLang="ja-JP" sz="2000" b="0" i="1" smtClean="0">
                                    <a:solidFill>
                                      <a:srgbClr val="0070C0"/>
                                    </a:solidFill>
                                    <a:latin typeface="Cambria Math" panose="02040503050406030204" pitchFamily="18" charset="0"/>
                                  </a:rPr>
                                  <m:t>.1</m:t>
                                </m:r>
                              </m:e>
                              <m:e>
                                <m:r>
                                  <a:rPr kumimoji="1" lang="en-US" altLang="ja-JP" sz="2000" b="0" i="1" smtClean="0">
                                    <a:solidFill>
                                      <a:srgbClr val="0070C0"/>
                                    </a:solidFill>
                                    <a:latin typeface="Cambria Math" panose="02040503050406030204" pitchFamily="18" charset="0"/>
                                  </a:rPr>
                                  <m:t>0.2</m:t>
                                </m:r>
                              </m:e>
                            </m:mr>
                            <m:mr>
                              <m:e>
                                <m:r>
                                  <a:rPr kumimoji="1" lang="en-US" altLang="ja-JP" sz="2000" b="0" i="1" smtClean="0">
                                    <a:solidFill>
                                      <a:srgbClr val="0070C0"/>
                                    </a:solidFill>
                                    <a:latin typeface="Cambria Math" panose="02040503050406030204" pitchFamily="18" charset="0"/>
                                  </a:rPr>
                                  <m:t>0.3</m:t>
                                </m:r>
                              </m:e>
                              <m:e>
                                <m:r>
                                  <a:rPr kumimoji="1" lang="en-US" altLang="ja-JP" sz="2000" b="0" i="1" smtClean="0">
                                    <a:solidFill>
                                      <a:srgbClr val="0070C0"/>
                                    </a:solidFill>
                                    <a:latin typeface="Cambria Math" panose="02040503050406030204" pitchFamily="18" charset="0"/>
                                  </a:rPr>
                                  <m:t>0.4</m:t>
                                </m:r>
                              </m:e>
                            </m:mr>
                          </m:m>
                        </m:e>
                      </m:d>
                    </m:oMath>
                  </m:oMathPara>
                </a14:m>
                <a:endParaRPr kumimoji="1" lang="ja-JP" altLang="en-US" sz="2000" dirty="0">
                  <a:solidFill>
                    <a:srgbClr val="0070C0"/>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8385752" y="4601624"/>
                <a:ext cx="1258165" cy="51321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p:cNvSpPr txBox="1"/>
              <p:nvPr/>
            </p:nvSpPr>
            <p:spPr>
              <a:xfrm>
                <a:off x="785772"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1.0</m:t>
                              </m:r>
                            </m:num>
                            <m:den>
                              <m:r>
                                <a:rPr kumimoji="1" lang="en-US" altLang="ja-JP" sz="2000" b="0" i="1" smtClean="0">
                                  <a:latin typeface="Cambria Math" panose="02040503050406030204" pitchFamily="18" charset="0"/>
                                </a:rPr>
                                <m:t>0.5</m:t>
                              </m:r>
                            </m:den>
                          </m:f>
                        </m:e>
                      </m:d>
                    </m:oMath>
                  </m:oMathPara>
                </a14:m>
                <a:endParaRPr kumimoji="1" lang="ja-JP" altLang="en-US" sz="2000" dirty="0"/>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785772" y="4601624"/>
                <a:ext cx="706283" cy="69153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3720107" y="4601624"/>
                <a:ext cx="706283" cy="770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0.1</m:t>
                              </m:r>
                            </m:num>
                            <m:den>
                              <m:eqArr>
                                <m:eqArrPr>
                                  <m:ctrlPr>
                                    <a:rPr kumimoji="1" lang="en-US" altLang="ja-JP" sz="2000" b="0" i="1" smtClean="0">
                                      <a:latin typeface="Cambria Math" panose="02040503050406030204" pitchFamily="18" charset="0"/>
                                    </a:rPr>
                                  </m:ctrlPr>
                                </m:eqArrPr>
                                <m:e>
                                  <m:r>
                                    <a:rPr kumimoji="1" lang="en-US" altLang="ja-JP" sz="2000" b="0" i="1" smtClean="0">
                                      <a:latin typeface="Cambria Math" panose="02040503050406030204" pitchFamily="18" charset="0"/>
                                    </a:rPr>
                                    <m:t>0.2</m:t>
                                  </m:r>
                                </m:e>
                                <m:e>
                                  <m:r>
                                    <a:rPr kumimoji="1" lang="en-US" altLang="ja-JP" sz="2000" b="0" i="1" smtClean="0">
                                      <a:latin typeface="Cambria Math" panose="02040503050406030204" pitchFamily="18" charset="0"/>
                                    </a:rPr>
                                    <m:t>0.3</m:t>
                                  </m:r>
                                </m:e>
                              </m:eqArr>
                            </m:den>
                          </m:f>
                        </m:e>
                      </m:d>
                    </m:oMath>
                  </m:oMathPara>
                </a14:m>
                <a:endParaRPr kumimoji="1" lang="ja-JP" altLang="en-US" sz="20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3720107" y="4601624"/>
                <a:ext cx="706283" cy="77085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4696874" y="4601624"/>
                <a:ext cx="477054" cy="766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m:t>
                              </m:r>
                            </m:num>
                            <m:den>
                              <m:eqArr>
                                <m:eqArrPr>
                                  <m:ctrlPr>
                                    <a:rPr kumimoji="1" lang="en-US" altLang="ja-JP" sz="2000" b="0" i="1" smtClean="0">
                                      <a:latin typeface="Cambria Math" panose="02040503050406030204" pitchFamily="18" charset="0"/>
                                    </a:rPr>
                                  </m:ctrlPr>
                                </m:eqArrPr>
                                <m:e>
                                  <m:r>
                                    <a:rPr kumimoji="1" lang="en-US" altLang="ja-JP" sz="2000" b="0" i="1" smtClean="0">
                                      <a:latin typeface="Cambria Math" panose="02040503050406030204" pitchFamily="18" charset="0"/>
                                    </a:rPr>
                                    <m:t>?</m:t>
                                  </m:r>
                                </m:e>
                                <m:e>
                                  <m:r>
                                    <a:rPr kumimoji="1" lang="en-US" altLang="ja-JP" sz="2000" b="0" i="1" smtClean="0">
                                      <a:latin typeface="Cambria Math" panose="02040503050406030204" pitchFamily="18" charset="0"/>
                                    </a:rPr>
                                    <m:t>?</m:t>
                                  </m:r>
                                </m:e>
                              </m:eqArr>
                            </m:den>
                          </m:f>
                        </m:e>
                      </m:d>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4696874" y="4601624"/>
                <a:ext cx="477054" cy="76674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889824" y="4601624"/>
                <a:ext cx="477054"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m:t>
                              </m:r>
                            </m:num>
                            <m:den>
                              <m:r>
                                <a:rPr kumimoji="1" lang="en-US" altLang="ja-JP" sz="2000" b="0" i="1" smtClean="0">
                                  <a:latin typeface="Cambria Math" panose="02040503050406030204" pitchFamily="18" charset="0"/>
                                </a:rPr>
                                <m:t>?</m:t>
                              </m:r>
                            </m:den>
                          </m:f>
                        </m:e>
                      </m:d>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889824" y="4601624"/>
                <a:ext cx="477054" cy="691536"/>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11179757" y="4601624"/>
                <a:ext cx="477054"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m:t>
                              </m:r>
                            </m:num>
                            <m:den>
                              <m:r>
                                <a:rPr kumimoji="1" lang="en-US" altLang="ja-JP" sz="2000" b="0" i="1" smtClean="0">
                                  <a:latin typeface="Cambria Math" panose="02040503050406030204" pitchFamily="18" charset="0"/>
                                </a:rPr>
                                <m:t>?</m:t>
                              </m:r>
                            </m:den>
                          </m:f>
                        </m:e>
                      </m:d>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11179757" y="4601624"/>
                <a:ext cx="477054" cy="691536"/>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6990600"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0.1</m:t>
                              </m:r>
                            </m:num>
                            <m:den>
                              <m:r>
                                <a:rPr kumimoji="1" lang="en-US" altLang="ja-JP" sz="2000" b="0" i="1" smtClean="0">
                                  <a:latin typeface="Cambria Math" panose="02040503050406030204" pitchFamily="18" charset="0"/>
                                </a:rPr>
                                <m:t>0.2</m:t>
                              </m:r>
                            </m:den>
                          </m:f>
                        </m:e>
                      </m:d>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6990600" y="4601624"/>
                <a:ext cx="706283" cy="691536"/>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091943"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panose="02040503050406030204" pitchFamily="18" charset="0"/>
                            </a:rPr>
                          </m:ctrlPr>
                        </m:dPr>
                        <m:e>
                          <m:f>
                            <m:fPr>
                              <m:type m:val="noBa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0.1</m:t>
                              </m:r>
                            </m:num>
                            <m:den>
                              <m:r>
                                <a:rPr kumimoji="1" lang="en-US" altLang="ja-JP" sz="2000" b="0" i="1" smtClean="0">
                                  <a:latin typeface="Cambria Math" panose="02040503050406030204" pitchFamily="18" charset="0"/>
                                </a:rPr>
                                <m:t>0.2</m:t>
                              </m:r>
                            </m:den>
                          </m:f>
                        </m:e>
                      </m:d>
                    </m:oMath>
                  </m:oMathPara>
                </a14:m>
                <a:endParaRPr kumimoji="1" lang="ja-JP" altLang="en-US" sz="20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091943" y="4601624"/>
                <a:ext cx="706283" cy="691536"/>
              </a:xfrm>
              <a:prstGeom prst="rect">
                <a:avLst/>
              </a:prstGeom>
              <a:blipFill>
                <a:blip r:embed="rId11"/>
                <a:stretch>
                  <a:fillRect/>
                </a:stretch>
              </a:blipFill>
            </p:spPr>
            <p:txBody>
              <a:bodyPr/>
              <a:lstStyle/>
              <a:p>
                <a:r>
                  <a:rPr lang="ja-JP" altLang="en-US">
                    <a:noFill/>
                  </a:rPr>
                  <a:t> </a:t>
                </a:r>
              </a:p>
            </p:txBody>
          </p:sp>
        </mc:Fallback>
      </mc:AlternateContent>
      <p:sp>
        <p:nvSpPr>
          <p:cNvPr id="112" name="テキスト ボックス 111">
            <a:extLst>
              <a:ext uri="{FF2B5EF4-FFF2-40B4-BE49-F238E27FC236}">
                <a16:creationId xmlns:a16="http://schemas.microsoft.com/office/drawing/2014/main" id="{C51D270D-C735-4897-801E-D3A618C7EA0C}"/>
              </a:ext>
            </a:extLst>
          </p:cNvPr>
          <p:cNvSpPr txBox="1"/>
          <p:nvPr/>
        </p:nvSpPr>
        <p:spPr>
          <a:xfrm>
            <a:off x="10530497" y="-4207"/>
            <a:ext cx="16466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kumimoji="1" lang="en-US" altLang="ja-JP" dirty="0" err="1"/>
              <a:t>Jupyter</a:t>
            </a:r>
            <a:r>
              <a:rPr lang="ja-JP" altLang="en-US" dirty="0"/>
              <a:t>を使う</a:t>
            </a:r>
            <a:endParaRPr kumimoji="1" lang="ja-JP" altLang="en-US" dirty="0"/>
          </a:p>
        </p:txBody>
      </p:sp>
    </p:spTree>
    <p:extLst>
      <p:ext uri="{BB962C8B-B14F-4D97-AF65-F5344CB8AC3E}">
        <p14:creationId xmlns:p14="http://schemas.microsoft.com/office/powerpoint/2010/main" val="3733462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377E5908-2BB4-4871-AF54-E1B3F2CCC1D3}"/>
              </a:ext>
            </a:extLst>
          </p:cNvPr>
          <p:cNvSpPr>
            <a:spLocks noGrp="1"/>
          </p:cNvSpPr>
          <p:nvPr>
            <p:ph type="title"/>
          </p:nvPr>
        </p:nvSpPr>
        <p:spPr/>
        <p:txBody>
          <a:bodyPr>
            <a:normAutofit/>
          </a:bodyPr>
          <a:lstStyle/>
          <a:p>
            <a:r>
              <a:rPr kumimoji="1" lang="ja-JP" altLang="en-US" sz="4000" dirty="0"/>
              <a:t>名古屋校 </a:t>
            </a:r>
            <a:r>
              <a:rPr lang="ja-JP" altLang="en-US" sz="4000" dirty="0"/>
              <a:t>テクノベート</a:t>
            </a:r>
            <a:r>
              <a:rPr kumimoji="1" lang="ja-JP" altLang="en-US" sz="4000" dirty="0"/>
              <a:t>勉強会 クラブ活動</a:t>
            </a:r>
            <a:endParaRPr kumimoji="1" lang="ja-JP" altLang="en-US" dirty="0"/>
          </a:p>
        </p:txBody>
      </p:sp>
      <p:sp>
        <p:nvSpPr>
          <p:cNvPr id="4" name="スライド番号プレースホルダー 3">
            <a:extLst>
              <a:ext uri="{FF2B5EF4-FFF2-40B4-BE49-F238E27FC236}">
                <a16:creationId xmlns:a16="http://schemas.microsoft.com/office/drawing/2014/main" id="{3B0B2F16-81CC-4A73-BDAF-71EF38332CCF}"/>
              </a:ext>
            </a:extLst>
          </p:cNvPr>
          <p:cNvSpPr>
            <a:spLocks noGrp="1"/>
          </p:cNvSpPr>
          <p:nvPr>
            <p:ph type="sldNum" sz="quarter" idx="12"/>
          </p:nvPr>
        </p:nvSpPr>
        <p:spPr/>
        <p:txBody>
          <a:bodyPr/>
          <a:lstStyle/>
          <a:p>
            <a:fld id="{8AEBDCA3-918C-4541-BF84-4F93CF1796EA}" type="slidenum">
              <a:rPr kumimoji="1" lang="ja-JP" altLang="en-US" smtClean="0"/>
              <a:t>4</a:t>
            </a:fld>
            <a:endParaRPr kumimoji="1" lang="ja-JP" altLang="en-US"/>
          </a:p>
        </p:txBody>
      </p:sp>
      <p:pic>
        <p:nvPicPr>
          <p:cNvPr id="5" name="図 4">
            <a:extLst>
              <a:ext uri="{FF2B5EF4-FFF2-40B4-BE49-F238E27FC236}">
                <a16:creationId xmlns:a16="http://schemas.microsoft.com/office/drawing/2014/main" id="{7EE97951-A9D0-4E89-97AB-4B2E0A26FBC3}"/>
              </a:ext>
            </a:extLst>
          </p:cNvPr>
          <p:cNvPicPr>
            <a:picLocks noChangeAspect="1"/>
          </p:cNvPicPr>
          <p:nvPr/>
        </p:nvPicPr>
        <p:blipFill>
          <a:blip r:embed="rId2"/>
          <a:stretch>
            <a:fillRect/>
          </a:stretch>
        </p:blipFill>
        <p:spPr>
          <a:xfrm>
            <a:off x="199372" y="1739885"/>
            <a:ext cx="3744760" cy="2122370"/>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266B77E0-EE15-4A67-9ED4-A217079ACDEC}"/>
              </a:ext>
            </a:extLst>
          </p:cNvPr>
          <p:cNvPicPr>
            <a:picLocks noChangeAspect="1"/>
          </p:cNvPicPr>
          <p:nvPr/>
        </p:nvPicPr>
        <p:blipFill>
          <a:blip r:embed="rId3"/>
          <a:stretch>
            <a:fillRect/>
          </a:stretch>
        </p:blipFill>
        <p:spPr>
          <a:xfrm>
            <a:off x="4197975" y="1757617"/>
            <a:ext cx="3744760" cy="2091760"/>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A5B73845-0FCB-4625-B2B1-63CA3E5CAB66}"/>
              </a:ext>
            </a:extLst>
          </p:cNvPr>
          <p:cNvPicPr>
            <a:picLocks noChangeAspect="1"/>
          </p:cNvPicPr>
          <p:nvPr/>
        </p:nvPicPr>
        <p:blipFill>
          <a:blip r:embed="rId4"/>
          <a:stretch>
            <a:fillRect/>
          </a:stretch>
        </p:blipFill>
        <p:spPr>
          <a:xfrm>
            <a:off x="8250769" y="1752764"/>
            <a:ext cx="3754964" cy="2112168"/>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a16="http://schemas.microsoft.com/office/drawing/2014/main" id="{305DB4CE-35C7-4295-A4AA-40AC64620A0D}"/>
              </a:ext>
            </a:extLst>
          </p:cNvPr>
          <p:cNvPicPr>
            <a:picLocks noChangeAspect="1"/>
          </p:cNvPicPr>
          <p:nvPr/>
        </p:nvPicPr>
        <p:blipFill>
          <a:blip r:embed="rId5"/>
          <a:stretch>
            <a:fillRect/>
          </a:stretch>
        </p:blipFill>
        <p:spPr>
          <a:xfrm>
            <a:off x="187552" y="4152788"/>
            <a:ext cx="3744760" cy="2081556"/>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ED9D064D-87DB-4892-8089-6413061A2CF5}"/>
              </a:ext>
            </a:extLst>
          </p:cNvPr>
          <p:cNvPicPr>
            <a:picLocks noChangeAspect="1"/>
          </p:cNvPicPr>
          <p:nvPr/>
        </p:nvPicPr>
        <p:blipFill>
          <a:blip r:embed="rId6"/>
          <a:stretch>
            <a:fillRect/>
          </a:stretch>
        </p:blipFill>
        <p:spPr>
          <a:xfrm>
            <a:off x="4210854" y="4152788"/>
            <a:ext cx="3744760" cy="2101964"/>
          </a:xfrm>
          <a:prstGeom prst="rect">
            <a:avLst/>
          </a:prstGeom>
          <a:ln>
            <a:noFill/>
          </a:ln>
          <a:effectLst>
            <a:outerShdw blurRad="292100" dist="139700" dir="2700000" algn="tl" rotWithShape="0">
              <a:srgbClr val="333333">
                <a:alpha val="65000"/>
              </a:srgbClr>
            </a:outerShdw>
          </a:effectLst>
        </p:spPr>
      </p:pic>
      <p:pic>
        <p:nvPicPr>
          <p:cNvPr id="10" name="図 9">
            <a:extLst>
              <a:ext uri="{FF2B5EF4-FFF2-40B4-BE49-F238E27FC236}">
                <a16:creationId xmlns:a16="http://schemas.microsoft.com/office/drawing/2014/main" id="{99F82717-3CAD-43FF-9B07-531776EDDD61}"/>
              </a:ext>
            </a:extLst>
          </p:cNvPr>
          <p:cNvPicPr>
            <a:picLocks noChangeAspect="1"/>
          </p:cNvPicPr>
          <p:nvPr/>
        </p:nvPicPr>
        <p:blipFill>
          <a:blip r:embed="rId7"/>
          <a:stretch>
            <a:fillRect/>
          </a:stretch>
        </p:blipFill>
        <p:spPr>
          <a:xfrm>
            <a:off x="8272793" y="4160317"/>
            <a:ext cx="3724352" cy="20815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3678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79551" y="476518"/>
            <a:ext cx="7571303" cy="5940088"/>
          </a:xfrm>
          <a:prstGeom prst="rect">
            <a:avLst/>
          </a:prstGeom>
          <a:noFill/>
        </p:spPr>
        <p:txBody>
          <a:bodyPr wrap="none" rtlCol="0">
            <a:spAutoFit/>
          </a:bodyPr>
          <a:lstStyle/>
          <a:p>
            <a:r>
              <a:rPr lang="en-US" altLang="ja-JP" sz="2000" dirty="0">
                <a:latin typeface="Courier New" panose="02070309020205020404" pitchFamily="49" charset="0"/>
                <a:cs typeface="Courier New" panose="02070309020205020404" pitchFamily="49" charset="0"/>
              </a:rPr>
              <a:t>import </a:t>
            </a:r>
            <a:r>
              <a:rPr lang="en-US" altLang="ja-JP" sz="2000" dirty="0" err="1">
                <a:latin typeface="Courier New" panose="02070309020205020404" pitchFamily="49" charset="0"/>
                <a:cs typeface="Courier New" panose="02070309020205020404" pitchFamily="49" charset="0"/>
              </a:rPr>
              <a:t>numpy</a:t>
            </a:r>
            <a:r>
              <a:rPr lang="en-US" altLang="ja-JP" sz="2000" dirty="0">
                <a:latin typeface="Courier New" panose="02070309020205020404" pitchFamily="49" charset="0"/>
                <a:cs typeface="Courier New" panose="02070309020205020404" pitchFamily="49" charset="0"/>
              </a:rPr>
              <a:t> as np</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def sig(x):</a:t>
            </a:r>
          </a:p>
          <a:p>
            <a:r>
              <a:rPr lang="en-US" altLang="ja-JP" sz="2000" dirty="0">
                <a:latin typeface="Courier New" panose="02070309020205020404" pitchFamily="49" charset="0"/>
                <a:cs typeface="Courier New" panose="02070309020205020404" pitchFamily="49" charset="0"/>
              </a:rPr>
              <a:t>    return 1 / (1 + </a:t>
            </a:r>
            <a:r>
              <a:rPr lang="en-US" altLang="ja-JP" sz="2000" dirty="0" err="1">
                <a:latin typeface="Courier New" panose="02070309020205020404" pitchFamily="49" charset="0"/>
                <a:cs typeface="Courier New" panose="02070309020205020404" pitchFamily="49" charset="0"/>
              </a:rPr>
              <a:t>np.exp</a:t>
            </a:r>
            <a:r>
              <a:rPr lang="en-US" altLang="ja-JP" sz="2000" dirty="0">
                <a:latin typeface="Courier New" panose="02070309020205020404" pitchFamily="49" charset="0"/>
                <a:cs typeface="Courier New" panose="02070309020205020404" pitchFamily="49" charset="0"/>
              </a:rPr>
              <a:t>(-x))</a:t>
            </a:r>
          </a:p>
          <a:p>
            <a:r>
              <a:rPr lang="en-US" altLang="ja-JP" sz="2000" dirty="0">
                <a:latin typeface="Courier New" panose="02070309020205020404" pitchFamily="49" charset="0"/>
                <a:cs typeface="Courier New" panose="02070309020205020404" pitchFamily="49" charset="0"/>
              </a:rPr>
              <a:t>    </a:t>
            </a:r>
          </a:p>
          <a:p>
            <a:r>
              <a:rPr lang="en-US" altLang="ja-JP" sz="2000" dirty="0">
                <a:latin typeface="Courier New" panose="02070309020205020404" pitchFamily="49" charset="0"/>
                <a:cs typeface="Courier New" panose="02070309020205020404" pitchFamily="49" charset="0"/>
              </a:rPr>
              <a:t>W1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 [0.3,0.4], [0.5,0.6]])</a:t>
            </a:r>
          </a:p>
          <a:p>
            <a:r>
              <a:rPr lang="en-US" altLang="ja-JP" sz="2000" dirty="0">
                <a:latin typeface="Courier New" panose="02070309020205020404" pitchFamily="49" charset="0"/>
                <a:cs typeface="Courier New" panose="02070309020205020404" pitchFamily="49" charset="0"/>
              </a:rPr>
              <a:t>x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([1.0, 0.5])</a:t>
            </a:r>
          </a:p>
          <a:p>
            <a:r>
              <a:rPr lang="en-US" altLang="ja-JP" sz="2000" dirty="0">
                <a:latin typeface="Courier New" panose="02070309020205020404" pitchFamily="49" charset="0"/>
                <a:cs typeface="Courier New" panose="02070309020205020404" pitchFamily="49" charset="0"/>
              </a:rPr>
              <a:t>b1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 0.3])</a:t>
            </a:r>
          </a:p>
          <a:p>
            <a:r>
              <a:rPr lang="en-US" altLang="ja-JP" sz="2000" dirty="0">
                <a:latin typeface="Courier New" panose="02070309020205020404" pitchFamily="49" charset="0"/>
                <a:cs typeface="Courier New" panose="02070309020205020404" pitchFamily="49" charset="0"/>
              </a:rPr>
              <a:t>z1 = sig( np.dot(W1, x) + b1 )</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W2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 [0.4,0.5,0.6]])</a:t>
            </a:r>
          </a:p>
          <a:p>
            <a:r>
              <a:rPr lang="en-US" altLang="ja-JP" sz="2000" dirty="0">
                <a:latin typeface="Courier New" panose="02070309020205020404" pitchFamily="49" charset="0"/>
                <a:cs typeface="Courier New" panose="02070309020205020404" pitchFamily="49" charset="0"/>
              </a:rPr>
              <a:t>b2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a:t>
            </a:r>
          </a:p>
          <a:p>
            <a:r>
              <a:rPr lang="en-US" altLang="ja-JP" sz="2000" dirty="0">
                <a:latin typeface="Courier New" panose="02070309020205020404" pitchFamily="49" charset="0"/>
                <a:cs typeface="Courier New" panose="02070309020205020404" pitchFamily="49" charset="0"/>
              </a:rPr>
              <a:t>z2 = sig( np.dot(W2, z1) + b2 )</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W3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 [0.3,0.4]])</a:t>
            </a:r>
          </a:p>
          <a:p>
            <a:r>
              <a:rPr lang="en-US" altLang="ja-JP" sz="2000" dirty="0">
                <a:latin typeface="Courier New" panose="02070309020205020404" pitchFamily="49" charset="0"/>
                <a:cs typeface="Courier New" panose="02070309020205020404" pitchFamily="49" charset="0"/>
              </a:rPr>
              <a:t>b3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a:t>
            </a:r>
          </a:p>
          <a:p>
            <a:r>
              <a:rPr lang="en-US" altLang="ja-JP" sz="2000" dirty="0">
                <a:latin typeface="Courier New" panose="02070309020205020404" pitchFamily="49" charset="0"/>
                <a:cs typeface="Courier New" panose="02070309020205020404" pitchFamily="49" charset="0"/>
              </a:rPr>
              <a:t>z3 = np.dot(W3, z2) + b3</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print(z3)</a:t>
            </a:r>
          </a:p>
        </p:txBody>
      </p:sp>
      <p:sp>
        <p:nvSpPr>
          <p:cNvPr id="3" name="リボン: 上に曲がる 2"/>
          <p:cNvSpPr/>
          <p:nvPr/>
        </p:nvSpPr>
        <p:spPr>
          <a:xfrm>
            <a:off x="3979573" y="5537915"/>
            <a:ext cx="8062174" cy="1120461"/>
          </a:xfrm>
          <a:prstGeom prst="ribbon2">
            <a:avLst>
              <a:gd name="adj1" fmla="val 16667"/>
              <a:gd name="adj2" fmla="val 7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b="1" dirty="0"/>
              <a:t>コンピューターにニューラルネットワークの演算をさせる方法を手に入れた！</a:t>
            </a:r>
            <a:endParaRPr kumimoji="1" lang="ja-JP" altLang="en-US" sz="2400" b="1"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40</a:t>
            </a:fld>
            <a:endParaRPr kumimoji="1" lang="ja-JP" altLang="en-US"/>
          </a:p>
        </p:txBody>
      </p:sp>
      <p:sp>
        <p:nvSpPr>
          <p:cNvPr id="5" name="テキスト ボックス 4">
            <a:extLst>
              <a:ext uri="{FF2B5EF4-FFF2-40B4-BE49-F238E27FC236}">
                <a16:creationId xmlns:a16="http://schemas.microsoft.com/office/drawing/2014/main" id="{E410B6A3-CBEC-4C88-A908-3C245F31BE31}"/>
              </a:ext>
            </a:extLst>
          </p:cNvPr>
          <p:cNvSpPr txBox="1"/>
          <p:nvPr/>
        </p:nvSpPr>
        <p:spPr>
          <a:xfrm>
            <a:off x="10530497" y="-4207"/>
            <a:ext cx="16466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kumimoji="1" lang="en-US" altLang="ja-JP" dirty="0" err="1"/>
              <a:t>Jupyter</a:t>
            </a:r>
            <a:r>
              <a:rPr lang="ja-JP" altLang="en-US" dirty="0"/>
              <a:t>を使う</a:t>
            </a:r>
            <a:endParaRPr kumimoji="1" lang="ja-JP" altLang="en-US" dirty="0"/>
          </a:p>
        </p:txBody>
      </p:sp>
    </p:spTree>
    <p:extLst>
      <p:ext uri="{BB962C8B-B14F-4D97-AF65-F5344CB8AC3E}">
        <p14:creationId xmlns:p14="http://schemas.microsoft.com/office/powerpoint/2010/main" val="1019478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41</a:t>
            </a:fld>
            <a:endParaRPr kumimoji="1" lang="ja-JP" altLang="en-US"/>
          </a:p>
        </p:txBody>
      </p:sp>
      <p:sp>
        <p:nvSpPr>
          <p:cNvPr id="3" name="テキスト ボックス 2"/>
          <p:cNvSpPr txBox="1"/>
          <p:nvPr/>
        </p:nvSpPr>
        <p:spPr>
          <a:xfrm>
            <a:off x="5594348" y="27779"/>
            <a:ext cx="6750566" cy="584775"/>
          </a:xfrm>
          <a:prstGeom prst="rect">
            <a:avLst/>
          </a:prstGeom>
          <a:noFill/>
        </p:spPr>
        <p:txBody>
          <a:bodyPr wrap="none" rtlCol="0">
            <a:spAutoFit/>
          </a:bodyPr>
          <a:lstStyle/>
          <a:p>
            <a:r>
              <a:rPr lang="ja-JP" altLang="en-US" sz="3200" dirty="0"/>
              <a:t>だったら</a:t>
            </a:r>
            <a:r>
              <a:rPr lang="ja-JP" altLang="en-US" sz="3200" u="sng" dirty="0"/>
              <a:t>こいつ</a:t>
            </a:r>
            <a:r>
              <a:rPr lang="ja-JP" altLang="en-US" sz="3200" dirty="0"/>
              <a:t>も</a:t>
            </a:r>
            <a:r>
              <a:rPr lang="ja-JP" altLang="en-US" sz="3200" dirty="0" err="1"/>
              <a:t>いけるんじゃね</a:t>
            </a:r>
            <a:r>
              <a:rPr lang="ja-JP" altLang="en-US" sz="3200" dirty="0"/>
              <a:t>？</a:t>
            </a:r>
            <a:endParaRPr kumimoji="1" lang="ja-JP" altLang="en-US" sz="3200" dirty="0"/>
          </a:p>
        </p:txBody>
      </p:sp>
      <p:pic>
        <p:nvPicPr>
          <p:cNvPr id="4" name="図 3">
            <a:extLst>
              <a:ext uri="{FF2B5EF4-FFF2-40B4-BE49-F238E27FC236}">
                <a16:creationId xmlns:a16="http://schemas.microsoft.com/office/drawing/2014/main" id="{0F8E2870-559D-4680-80AA-3A951EB2FB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374" y="787216"/>
            <a:ext cx="5777823" cy="3110908"/>
          </a:xfrm>
          <a:prstGeom prst="rect">
            <a:avLst/>
          </a:prstGeom>
        </p:spPr>
      </p:pic>
      <p:sp>
        <p:nvSpPr>
          <p:cNvPr id="5" name="矢印: 右 4">
            <a:extLst>
              <a:ext uri="{FF2B5EF4-FFF2-40B4-BE49-F238E27FC236}">
                <a16:creationId xmlns:a16="http://schemas.microsoft.com/office/drawing/2014/main" id="{4200E33D-186A-471E-A305-601CB3A50283}"/>
              </a:ext>
            </a:extLst>
          </p:cNvPr>
          <p:cNvSpPr/>
          <p:nvPr/>
        </p:nvSpPr>
        <p:spPr>
          <a:xfrm rot="4068837">
            <a:off x="7650418" y="637712"/>
            <a:ext cx="862885" cy="57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2B06139B-17DA-4D60-8B4A-A25C8445CC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2004" y="913781"/>
            <a:ext cx="5775254" cy="4533218"/>
          </a:xfrm>
          <a:prstGeom prst="rect">
            <a:avLst/>
          </a:prstGeom>
        </p:spPr>
      </p:pic>
      <p:sp>
        <p:nvSpPr>
          <p:cNvPr id="39" name="テキスト ボックス 38">
            <a:extLst>
              <a:ext uri="{FF2B5EF4-FFF2-40B4-BE49-F238E27FC236}">
                <a16:creationId xmlns:a16="http://schemas.microsoft.com/office/drawing/2014/main" id="{1616CBEF-E4CB-4B95-A84D-5556377A872E}"/>
              </a:ext>
            </a:extLst>
          </p:cNvPr>
          <p:cNvSpPr txBox="1"/>
          <p:nvPr/>
        </p:nvSpPr>
        <p:spPr>
          <a:xfrm>
            <a:off x="11784163" y="1841728"/>
            <a:ext cx="406322" cy="412783"/>
          </a:xfrm>
          <a:prstGeom prst="rect">
            <a:avLst/>
          </a:prstGeom>
          <a:noFill/>
        </p:spPr>
        <p:txBody>
          <a:bodyPr wrap="square" rtlCol="0">
            <a:spAutoFit/>
          </a:bodyPr>
          <a:lstStyle/>
          <a:p>
            <a:r>
              <a:rPr kumimoji="1" lang="en-US" altLang="ja-JP" sz="1600" dirty="0"/>
              <a:t>1</a:t>
            </a:r>
            <a:endParaRPr kumimoji="1" lang="ja-JP" altLang="en-US" sz="1600" dirty="0"/>
          </a:p>
        </p:txBody>
      </p:sp>
      <p:sp>
        <p:nvSpPr>
          <p:cNvPr id="40" name="テキスト ボックス 39">
            <a:extLst>
              <a:ext uri="{FF2B5EF4-FFF2-40B4-BE49-F238E27FC236}">
                <a16:creationId xmlns:a16="http://schemas.microsoft.com/office/drawing/2014/main" id="{5B30E1FF-2B3C-4489-BFD7-B437AE6DA12D}"/>
              </a:ext>
            </a:extLst>
          </p:cNvPr>
          <p:cNvSpPr txBox="1"/>
          <p:nvPr/>
        </p:nvSpPr>
        <p:spPr>
          <a:xfrm>
            <a:off x="11784163" y="1530937"/>
            <a:ext cx="406322" cy="412783"/>
          </a:xfrm>
          <a:prstGeom prst="rect">
            <a:avLst/>
          </a:prstGeom>
          <a:noFill/>
        </p:spPr>
        <p:txBody>
          <a:bodyPr wrap="square" rtlCol="0">
            <a:spAutoFit/>
          </a:bodyPr>
          <a:lstStyle/>
          <a:p>
            <a:r>
              <a:rPr kumimoji="1" lang="en-US" altLang="ja-JP" sz="1600" dirty="0"/>
              <a:t>0</a:t>
            </a:r>
            <a:endParaRPr kumimoji="1" lang="ja-JP" altLang="en-US" sz="1600" dirty="0"/>
          </a:p>
        </p:txBody>
      </p:sp>
      <p:sp>
        <p:nvSpPr>
          <p:cNvPr id="41" name="テキスト ボックス 40">
            <a:extLst>
              <a:ext uri="{FF2B5EF4-FFF2-40B4-BE49-F238E27FC236}">
                <a16:creationId xmlns:a16="http://schemas.microsoft.com/office/drawing/2014/main" id="{0D8120FA-0410-4DB8-A514-4EEF73298F16}"/>
              </a:ext>
            </a:extLst>
          </p:cNvPr>
          <p:cNvSpPr txBox="1"/>
          <p:nvPr/>
        </p:nvSpPr>
        <p:spPr>
          <a:xfrm>
            <a:off x="11784163" y="2152520"/>
            <a:ext cx="406322" cy="412783"/>
          </a:xfrm>
          <a:prstGeom prst="rect">
            <a:avLst/>
          </a:prstGeom>
          <a:noFill/>
        </p:spPr>
        <p:txBody>
          <a:bodyPr wrap="square" rtlCol="0">
            <a:spAutoFit/>
          </a:bodyPr>
          <a:lstStyle/>
          <a:p>
            <a:r>
              <a:rPr kumimoji="1" lang="en-US" altLang="ja-JP" sz="1600" dirty="0"/>
              <a:t>2</a:t>
            </a:r>
            <a:endParaRPr kumimoji="1" lang="ja-JP" altLang="en-US" sz="1600" dirty="0"/>
          </a:p>
        </p:txBody>
      </p:sp>
      <p:sp>
        <p:nvSpPr>
          <p:cNvPr id="42" name="テキスト ボックス 41">
            <a:extLst>
              <a:ext uri="{FF2B5EF4-FFF2-40B4-BE49-F238E27FC236}">
                <a16:creationId xmlns:a16="http://schemas.microsoft.com/office/drawing/2014/main" id="{FCDBAF38-540D-46A5-B43A-A08C9AE9FDE0}"/>
              </a:ext>
            </a:extLst>
          </p:cNvPr>
          <p:cNvSpPr txBox="1"/>
          <p:nvPr/>
        </p:nvSpPr>
        <p:spPr>
          <a:xfrm>
            <a:off x="11784163" y="2463311"/>
            <a:ext cx="406322" cy="412783"/>
          </a:xfrm>
          <a:prstGeom prst="rect">
            <a:avLst/>
          </a:prstGeom>
          <a:noFill/>
        </p:spPr>
        <p:txBody>
          <a:bodyPr wrap="square" rtlCol="0">
            <a:spAutoFit/>
          </a:bodyPr>
          <a:lstStyle/>
          <a:p>
            <a:r>
              <a:rPr kumimoji="1" lang="en-US" altLang="ja-JP" sz="1600" dirty="0"/>
              <a:t>3</a:t>
            </a:r>
            <a:endParaRPr kumimoji="1" lang="ja-JP" altLang="en-US" sz="1600" dirty="0"/>
          </a:p>
        </p:txBody>
      </p:sp>
      <p:sp>
        <p:nvSpPr>
          <p:cNvPr id="43" name="テキスト ボックス 42">
            <a:extLst>
              <a:ext uri="{FF2B5EF4-FFF2-40B4-BE49-F238E27FC236}">
                <a16:creationId xmlns:a16="http://schemas.microsoft.com/office/drawing/2014/main" id="{709B1B5E-1D9F-4477-914F-3CC0E78214A5}"/>
              </a:ext>
            </a:extLst>
          </p:cNvPr>
          <p:cNvSpPr txBox="1"/>
          <p:nvPr/>
        </p:nvSpPr>
        <p:spPr>
          <a:xfrm>
            <a:off x="11784163" y="3084894"/>
            <a:ext cx="406322" cy="412783"/>
          </a:xfrm>
          <a:prstGeom prst="rect">
            <a:avLst/>
          </a:prstGeom>
          <a:noFill/>
        </p:spPr>
        <p:txBody>
          <a:bodyPr wrap="square" rtlCol="0">
            <a:spAutoFit/>
          </a:bodyPr>
          <a:lstStyle/>
          <a:p>
            <a:r>
              <a:rPr kumimoji="1" lang="en-US" altLang="ja-JP" sz="1600" dirty="0"/>
              <a:t>5</a:t>
            </a:r>
            <a:endParaRPr kumimoji="1" lang="ja-JP" altLang="en-US" sz="1600" dirty="0"/>
          </a:p>
        </p:txBody>
      </p:sp>
      <p:sp>
        <p:nvSpPr>
          <p:cNvPr id="44" name="テキスト ボックス 43">
            <a:extLst>
              <a:ext uri="{FF2B5EF4-FFF2-40B4-BE49-F238E27FC236}">
                <a16:creationId xmlns:a16="http://schemas.microsoft.com/office/drawing/2014/main" id="{9F09A05C-FCF2-49C9-8CD3-81FF430FAF9B}"/>
              </a:ext>
            </a:extLst>
          </p:cNvPr>
          <p:cNvSpPr txBox="1"/>
          <p:nvPr/>
        </p:nvSpPr>
        <p:spPr>
          <a:xfrm>
            <a:off x="11784163" y="2774103"/>
            <a:ext cx="406322" cy="412783"/>
          </a:xfrm>
          <a:prstGeom prst="rect">
            <a:avLst/>
          </a:prstGeom>
          <a:noFill/>
        </p:spPr>
        <p:txBody>
          <a:bodyPr wrap="square" rtlCol="0">
            <a:spAutoFit/>
          </a:bodyPr>
          <a:lstStyle/>
          <a:p>
            <a:r>
              <a:rPr lang="en-US" altLang="ja-JP" sz="1600" dirty="0"/>
              <a:t>4</a:t>
            </a:r>
            <a:endParaRPr kumimoji="1" lang="ja-JP" altLang="en-US" sz="1600" dirty="0"/>
          </a:p>
        </p:txBody>
      </p:sp>
      <p:sp>
        <p:nvSpPr>
          <p:cNvPr id="45" name="テキスト ボックス 44">
            <a:extLst>
              <a:ext uri="{FF2B5EF4-FFF2-40B4-BE49-F238E27FC236}">
                <a16:creationId xmlns:a16="http://schemas.microsoft.com/office/drawing/2014/main" id="{790C41BC-5631-417A-8FB8-E6BD643DB823}"/>
              </a:ext>
            </a:extLst>
          </p:cNvPr>
          <p:cNvSpPr txBox="1"/>
          <p:nvPr/>
        </p:nvSpPr>
        <p:spPr>
          <a:xfrm>
            <a:off x="11784163" y="3395685"/>
            <a:ext cx="406322" cy="412783"/>
          </a:xfrm>
          <a:prstGeom prst="rect">
            <a:avLst/>
          </a:prstGeom>
          <a:noFill/>
        </p:spPr>
        <p:txBody>
          <a:bodyPr wrap="square" rtlCol="0">
            <a:spAutoFit/>
          </a:bodyPr>
          <a:lstStyle/>
          <a:p>
            <a:r>
              <a:rPr kumimoji="1" lang="en-US" altLang="ja-JP" sz="1600" dirty="0"/>
              <a:t>6</a:t>
            </a:r>
            <a:endParaRPr kumimoji="1" lang="ja-JP" altLang="en-US" sz="1600" dirty="0"/>
          </a:p>
        </p:txBody>
      </p:sp>
      <p:sp>
        <p:nvSpPr>
          <p:cNvPr id="46" name="テキスト ボックス 45">
            <a:extLst>
              <a:ext uri="{FF2B5EF4-FFF2-40B4-BE49-F238E27FC236}">
                <a16:creationId xmlns:a16="http://schemas.microsoft.com/office/drawing/2014/main" id="{9CE3C5D6-5801-4C69-9377-BA9011AB6C65}"/>
              </a:ext>
            </a:extLst>
          </p:cNvPr>
          <p:cNvSpPr txBox="1"/>
          <p:nvPr/>
        </p:nvSpPr>
        <p:spPr>
          <a:xfrm>
            <a:off x="11784163" y="3706477"/>
            <a:ext cx="406322" cy="412783"/>
          </a:xfrm>
          <a:prstGeom prst="rect">
            <a:avLst/>
          </a:prstGeom>
          <a:noFill/>
        </p:spPr>
        <p:txBody>
          <a:bodyPr wrap="square" rtlCol="0">
            <a:spAutoFit/>
          </a:bodyPr>
          <a:lstStyle/>
          <a:p>
            <a:r>
              <a:rPr kumimoji="1" lang="en-US" altLang="ja-JP" sz="1600" dirty="0"/>
              <a:t>7</a:t>
            </a:r>
            <a:endParaRPr kumimoji="1" lang="ja-JP" altLang="en-US" sz="1600" dirty="0"/>
          </a:p>
        </p:txBody>
      </p:sp>
      <p:sp>
        <p:nvSpPr>
          <p:cNvPr id="47" name="テキスト ボックス 46">
            <a:extLst>
              <a:ext uri="{FF2B5EF4-FFF2-40B4-BE49-F238E27FC236}">
                <a16:creationId xmlns:a16="http://schemas.microsoft.com/office/drawing/2014/main" id="{67A0EA3A-89E9-490C-B56C-FEF80DE9E78E}"/>
              </a:ext>
            </a:extLst>
          </p:cNvPr>
          <p:cNvSpPr txBox="1"/>
          <p:nvPr/>
        </p:nvSpPr>
        <p:spPr>
          <a:xfrm>
            <a:off x="11784163" y="4328064"/>
            <a:ext cx="406322" cy="412783"/>
          </a:xfrm>
          <a:prstGeom prst="rect">
            <a:avLst/>
          </a:prstGeom>
          <a:noFill/>
        </p:spPr>
        <p:txBody>
          <a:bodyPr wrap="square" rtlCol="0">
            <a:spAutoFit/>
          </a:bodyPr>
          <a:lstStyle/>
          <a:p>
            <a:r>
              <a:rPr kumimoji="1" lang="en-US" altLang="ja-JP" sz="1600" dirty="0"/>
              <a:t>9</a:t>
            </a:r>
            <a:endParaRPr kumimoji="1" lang="ja-JP" altLang="en-US" sz="1600" dirty="0"/>
          </a:p>
        </p:txBody>
      </p:sp>
      <p:sp>
        <p:nvSpPr>
          <p:cNvPr id="48" name="テキスト ボックス 47">
            <a:extLst>
              <a:ext uri="{FF2B5EF4-FFF2-40B4-BE49-F238E27FC236}">
                <a16:creationId xmlns:a16="http://schemas.microsoft.com/office/drawing/2014/main" id="{ADEA2800-CC47-499D-84BC-6DC753093393}"/>
              </a:ext>
            </a:extLst>
          </p:cNvPr>
          <p:cNvSpPr txBox="1"/>
          <p:nvPr/>
        </p:nvSpPr>
        <p:spPr>
          <a:xfrm>
            <a:off x="11784163" y="4017268"/>
            <a:ext cx="406322" cy="412783"/>
          </a:xfrm>
          <a:prstGeom prst="rect">
            <a:avLst/>
          </a:prstGeom>
          <a:noFill/>
        </p:spPr>
        <p:txBody>
          <a:bodyPr wrap="square" rtlCol="0">
            <a:spAutoFit/>
          </a:bodyPr>
          <a:lstStyle/>
          <a:p>
            <a:r>
              <a:rPr lang="en-US" altLang="ja-JP" sz="1600" dirty="0"/>
              <a:t>8</a:t>
            </a:r>
            <a:endParaRPr kumimoji="1" lang="ja-JP" altLang="en-US" sz="1600" dirty="0"/>
          </a:p>
        </p:txBody>
      </p:sp>
      <p:sp>
        <p:nvSpPr>
          <p:cNvPr id="49" name="テキスト ボックス 48">
            <a:extLst>
              <a:ext uri="{FF2B5EF4-FFF2-40B4-BE49-F238E27FC236}">
                <a16:creationId xmlns:a16="http://schemas.microsoft.com/office/drawing/2014/main" id="{74EC68D8-4CA5-41BC-BC2A-D36D3EFB4BC1}"/>
              </a:ext>
            </a:extLst>
          </p:cNvPr>
          <p:cNvSpPr txBox="1"/>
          <p:nvPr/>
        </p:nvSpPr>
        <p:spPr>
          <a:xfrm>
            <a:off x="7211572" y="2934790"/>
            <a:ext cx="784132" cy="562887"/>
          </a:xfrm>
          <a:prstGeom prst="rect">
            <a:avLst/>
          </a:prstGeom>
          <a:noFill/>
        </p:spPr>
        <p:txBody>
          <a:bodyPr wrap="square" rtlCol="0">
            <a:spAutoFit/>
          </a:bodyPr>
          <a:lstStyle/>
          <a:p>
            <a:r>
              <a:rPr kumimoji="1" lang="en-US" altLang="ja-JP" sz="2400" b="1" dirty="0"/>
              <a:t>W1</a:t>
            </a:r>
            <a:endParaRPr kumimoji="1" lang="ja-JP" altLang="en-US" sz="2400" b="1" dirty="0"/>
          </a:p>
        </p:txBody>
      </p:sp>
      <p:sp>
        <p:nvSpPr>
          <p:cNvPr id="50" name="テキスト ボックス 49">
            <a:extLst>
              <a:ext uri="{FF2B5EF4-FFF2-40B4-BE49-F238E27FC236}">
                <a16:creationId xmlns:a16="http://schemas.microsoft.com/office/drawing/2014/main" id="{F1EB8938-D6FA-428C-BCC3-AEF2FDB45B0F}"/>
              </a:ext>
            </a:extLst>
          </p:cNvPr>
          <p:cNvSpPr txBox="1"/>
          <p:nvPr/>
        </p:nvSpPr>
        <p:spPr>
          <a:xfrm>
            <a:off x="8843059" y="2898946"/>
            <a:ext cx="784132" cy="562887"/>
          </a:xfrm>
          <a:prstGeom prst="rect">
            <a:avLst/>
          </a:prstGeom>
          <a:noFill/>
        </p:spPr>
        <p:txBody>
          <a:bodyPr wrap="square" rtlCol="0">
            <a:spAutoFit/>
          </a:bodyPr>
          <a:lstStyle/>
          <a:p>
            <a:r>
              <a:rPr kumimoji="1" lang="en-US" altLang="ja-JP" sz="2400" b="1" dirty="0"/>
              <a:t>W2</a:t>
            </a:r>
            <a:endParaRPr kumimoji="1" lang="ja-JP" altLang="en-US" sz="2400" b="1" dirty="0"/>
          </a:p>
        </p:txBody>
      </p:sp>
      <p:sp>
        <p:nvSpPr>
          <p:cNvPr id="51" name="テキスト ボックス 50">
            <a:extLst>
              <a:ext uri="{FF2B5EF4-FFF2-40B4-BE49-F238E27FC236}">
                <a16:creationId xmlns:a16="http://schemas.microsoft.com/office/drawing/2014/main" id="{A1F11023-A562-4CDF-B41A-6E85D9177F33}"/>
              </a:ext>
            </a:extLst>
          </p:cNvPr>
          <p:cNvSpPr txBox="1"/>
          <p:nvPr/>
        </p:nvSpPr>
        <p:spPr>
          <a:xfrm>
            <a:off x="10474545" y="2898966"/>
            <a:ext cx="784132" cy="562887"/>
          </a:xfrm>
          <a:prstGeom prst="rect">
            <a:avLst/>
          </a:prstGeom>
          <a:noFill/>
        </p:spPr>
        <p:txBody>
          <a:bodyPr wrap="square" rtlCol="0">
            <a:spAutoFit/>
          </a:bodyPr>
          <a:lstStyle/>
          <a:p>
            <a:r>
              <a:rPr kumimoji="1" lang="en-US" altLang="ja-JP" sz="2400" b="1" dirty="0"/>
              <a:t>W3</a:t>
            </a:r>
            <a:endParaRPr kumimoji="1" lang="ja-JP" altLang="en-US" sz="2400" b="1" dirty="0"/>
          </a:p>
        </p:txBody>
      </p:sp>
      <p:sp>
        <p:nvSpPr>
          <p:cNvPr id="52" name="テキスト ボックス 51">
            <a:extLst>
              <a:ext uri="{FF2B5EF4-FFF2-40B4-BE49-F238E27FC236}">
                <a16:creationId xmlns:a16="http://schemas.microsoft.com/office/drawing/2014/main" id="{7719452C-878E-4CCB-BDEC-27DD5C7F82AC}"/>
              </a:ext>
            </a:extLst>
          </p:cNvPr>
          <p:cNvSpPr txBox="1"/>
          <p:nvPr/>
        </p:nvSpPr>
        <p:spPr>
          <a:xfrm>
            <a:off x="6483563" y="5462031"/>
            <a:ext cx="424510" cy="562887"/>
          </a:xfrm>
          <a:prstGeom prst="rect">
            <a:avLst/>
          </a:prstGeom>
          <a:noFill/>
        </p:spPr>
        <p:txBody>
          <a:bodyPr wrap="square" rtlCol="0">
            <a:spAutoFit/>
          </a:bodyPr>
          <a:lstStyle/>
          <a:p>
            <a:r>
              <a:rPr kumimoji="1" lang="en-US" altLang="ja-JP" sz="2400" b="1" dirty="0"/>
              <a:t>x</a:t>
            </a:r>
            <a:endParaRPr kumimoji="1" lang="ja-JP" altLang="en-US" sz="2400" b="1" dirty="0"/>
          </a:p>
        </p:txBody>
      </p:sp>
      <p:sp>
        <p:nvSpPr>
          <p:cNvPr id="53" name="テキスト ボックス 52">
            <a:extLst>
              <a:ext uri="{FF2B5EF4-FFF2-40B4-BE49-F238E27FC236}">
                <a16:creationId xmlns:a16="http://schemas.microsoft.com/office/drawing/2014/main" id="{5EF130E1-208C-4C16-A59A-B82910E54C7B}"/>
              </a:ext>
            </a:extLst>
          </p:cNvPr>
          <p:cNvSpPr txBox="1"/>
          <p:nvPr/>
        </p:nvSpPr>
        <p:spPr>
          <a:xfrm>
            <a:off x="8058515" y="1555790"/>
            <a:ext cx="670774" cy="562887"/>
          </a:xfrm>
          <a:prstGeom prst="rect">
            <a:avLst/>
          </a:prstGeom>
          <a:noFill/>
        </p:spPr>
        <p:txBody>
          <a:bodyPr wrap="square" rtlCol="0">
            <a:spAutoFit/>
          </a:bodyPr>
          <a:lstStyle/>
          <a:p>
            <a:r>
              <a:rPr kumimoji="1" lang="en-US" altLang="ja-JP" sz="2400" b="1" dirty="0"/>
              <a:t>b1</a:t>
            </a:r>
            <a:endParaRPr kumimoji="1" lang="ja-JP" altLang="en-US" sz="2400" b="1" dirty="0"/>
          </a:p>
        </p:txBody>
      </p:sp>
      <p:sp>
        <p:nvSpPr>
          <p:cNvPr id="54" name="テキスト ボックス 53">
            <a:extLst>
              <a:ext uri="{FF2B5EF4-FFF2-40B4-BE49-F238E27FC236}">
                <a16:creationId xmlns:a16="http://schemas.microsoft.com/office/drawing/2014/main" id="{F785BC06-189F-4ADF-8550-FC8281C27A91}"/>
              </a:ext>
            </a:extLst>
          </p:cNvPr>
          <p:cNvSpPr txBox="1"/>
          <p:nvPr/>
        </p:nvSpPr>
        <p:spPr>
          <a:xfrm>
            <a:off x="9698977" y="524453"/>
            <a:ext cx="670774" cy="562887"/>
          </a:xfrm>
          <a:prstGeom prst="rect">
            <a:avLst/>
          </a:prstGeom>
          <a:noFill/>
        </p:spPr>
        <p:txBody>
          <a:bodyPr wrap="square" rtlCol="0">
            <a:spAutoFit/>
          </a:bodyPr>
          <a:lstStyle/>
          <a:p>
            <a:r>
              <a:rPr kumimoji="1" lang="en-US" altLang="ja-JP" sz="2400" b="1" dirty="0"/>
              <a:t>b2</a:t>
            </a:r>
            <a:endParaRPr kumimoji="1" lang="ja-JP" altLang="en-US" sz="2400" b="1" dirty="0"/>
          </a:p>
        </p:txBody>
      </p:sp>
      <p:sp>
        <p:nvSpPr>
          <p:cNvPr id="55" name="テキスト ボックス 54">
            <a:extLst>
              <a:ext uri="{FF2B5EF4-FFF2-40B4-BE49-F238E27FC236}">
                <a16:creationId xmlns:a16="http://schemas.microsoft.com/office/drawing/2014/main" id="{883E7F29-65A7-47BB-98E1-ABCB14BC525F}"/>
              </a:ext>
            </a:extLst>
          </p:cNvPr>
          <p:cNvSpPr txBox="1"/>
          <p:nvPr/>
        </p:nvSpPr>
        <p:spPr>
          <a:xfrm>
            <a:off x="11353098" y="1111750"/>
            <a:ext cx="670774" cy="562887"/>
          </a:xfrm>
          <a:prstGeom prst="rect">
            <a:avLst/>
          </a:prstGeom>
          <a:noFill/>
        </p:spPr>
        <p:txBody>
          <a:bodyPr wrap="square" rtlCol="0">
            <a:spAutoFit/>
          </a:bodyPr>
          <a:lstStyle/>
          <a:p>
            <a:r>
              <a:rPr kumimoji="1" lang="en-US" altLang="ja-JP" sz="2400" b="1" dirty="0"/>
              <a:t>b3</a:t>
            </a:r>
            <a:endParaRPr kumimoji="1" lang="ja-JP" altLang="en-US" sz="2400" b="1" dirty="0"/>
          </a:p>
        </p:txBody>
      </p:sp>
      <p:sp>
        <p:nvSpPr>
          <p:cNvPr id="56" name="正方形/長方形 55">
            <a:extLst>
              <a:ext uri="{FF2B5EF4-FFF2-40B4-BE49-F238E27FC236}">
                <a16:creationId xmlns:a16="http://schemas.microsoft.com/office/drawing/2014/main" id="{F4B1FBFF-AFD7-4D62-826E-CC0D444CC7CD}"/>
              </a:ext>
            </a:extLst>
          </p:cNvPr>
          <p:cNvSpPr/>
          <p:nvPr/>
        </p:nvSpPr>
        <p:spPr>
          <a:xfrm>
            <a:off x="7178551" y="4715057"/>
            <a:ext cx="2536564"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z1=sig(W1</a:t>
            </a:r>
            <a:r>
              <a:rPr lang="ja-JP" altLang="en-US" sz="2000" b="1" dirty="0"/>
              <a:t>・</a:t>
            </a:r>
            <a:r>
              <a:rPr lang="en-US" altLang="ja-JP" sz="2000" b="1" dirty="0"/>
              <a:t>x+b1)</a:t>
            </a:r>
            <a:endParaRPr lang="ja-JP" altLang="en-US" sz="2000" b="1" dirty="0"/>
          </a:p>
        </p:txBody>
      </p:sp>
      <p:sp>
        <p:nvSpPr>
          <p:cNvPr id="57" name="正方形/長方形 56">
            <a:extLst>
              <a:ext uri="{FF2B5EF4-FFF2-40B4-BE49-F238E27FC236}">
                <a16:creationId xmlns:a16="http://schemas.microsoft.com/office/drawing/2014/main" id="{CDCBD725-A205-4C85-A9BA-1BAFB55E2444}"/>
              </a:ext>
            </a:extLst>
          </p:cNvPr>
          <p:cNvSpPr/>
          <p:nvPr/>
        </p:nvSpPr>
        <p:spPr>
          <a:xfrm>
            <a:off x="7953213" y="5613627"/>
            <a:ext cx="2674278"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z2=sig(W2</a:t>
            </a:r>
            <a:r>
              <a:rPr lang="ja-JP" altLang="en-US" sz="2000" b="1" dirty="0"/>
              <a:t>・</a:t>
            </a:r>
            <a:r>
              <a:rPr lang="en-US" altLang="ja-JP" sz="2000" b="1" dirty="0"/>
              <a:t>z1+b2)</a:t>
            </a:r>
            <a:endParaRPr lang="ja-JP" altLang="en-US" sz="2000" b="1" dirty="0"/>
          </a:p>
        </p:txBody>
      </p:sp>
      <p:sp>
        <p:nvSpPr>
          <p:cNvPr id="58" name="正方形/長方形 57">
            <a:extLst>
              <a:ext uri="{FF2B5EF4-FFF2-40B4-BE49-F238E27FC236}">
                <a16:creationId xmlns:a16="http://schemas.microsoft.com/office/drawing/2014/main" id="{5FD428ED-64FF-4E95-BC50-437A4FB78537}"/>
              </a:ext>
            </a:extLst>
          </p:cNvPr>
          <p:cNvSpPr/>
          <p:nvPr/>
        </p:nvSpPr>
        <p:spPr>
          <a:xfrm>
            <a:off x="9928069" y="6099347"/>
            <a:ext cx="209719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z3=W3</a:t>
            </a:r>
            <a:r>
              <a:rPr lang="ja-JP" altLang="en-US" sz="2000" b="1" dirty="0"/>
              <a:t>・</a:t>
            </a:r>
            <a:r>
              <a:rPr lang="en-US" altLang="ja-JP" sz="2000" b="1" dirty="0"/>
              <a:t>z2+b3</a:t>
            </a:r>
            <a:endParaRPr lang="ja-JP" altLang="en-US" sz="2000" b="1" dirty="0"/>
          </a:p>
        </p:txBody>
      </p:sp>
      <p:sp>
        <p:nvSpPr>
          <p:cNvPr id="59" name="テキスト ボックス 58">
            <a:extLst>
              <a:ext uri="{FF2B5EF4-FFF2-40B4-BE49-F238E27FC236}">
                <a16:creationId xmlns:a16="http://schemas.microsoft.com/office/drawing/2014/main" id="{C23098E4-84D0-4D68-9CB7-346DF8DB0611}"/>
              </a:ext>
            </a:extLst>
          </p:cNvPr>
          <p:cNvSpPr txBox="1"/>
          <p:nvPr/>
        </p:nvSpPr>
        <p:spPr>
          <a:xfrm>
            <a:off x="8308061" y="4328064"/>
            <a:ext cx="670774" cy="562887"/>
          </a:xfrm>
          <a:prstGeom prst="rect">
            <a:avLst/>
          </a:prstGeom>
          <a:noFill/>
        </p:spPr>
        <p:txBody>
          <a:bodyPr wrap="square" rtlCol="0">
            <a:spAutoFit/>
          </a:bodyPr>
          <a:lstStyle/>
          <a:p>
            <a:r>
              <a:rPr kumimoji="1" lang="en-US" altLang="ja-JP" sz="2400" b="1" dirty="0"/>
              <a:t>z1</a:t>
            </a:r>
            <a:endParaRPr kumimoji="1" lang="ja-JP" altLang="en-US" sz="2400" b="1" dirty="0"/>
          </a:p>
        </p:txBody>
      </p:sp>
      <p:sp>
        <p:nvSpPr>
          <p:cNvPr id="60" name="テキスト ボックス 59">
            <a:extLst>
              <a:ext uri="{FF2B5EF4-FFF2-40B4-BE49-F238E27FC236}">
                <a16:creationId xmlns:a16="http://schemas.microsoft.com/office/drawing/2014/main" id="{FDAE4418-150A-43C3-ADB1-3602415DE750}"/>
              </a:ext>
            </a:extLst>
          </p:cNvPr>
          <p:cNvSpPr txBox="1"/>
          <p:nvPr/>
        </p:nvSpPr>
        <p:spPr>
          <a:xfrm>
            <a:off x="10007609" y="5226725"/>
            <a:ext cx="670774" cy="562887"/>
          </a:xfrm>
          <a:prstGeom prst="rect">
            <a:avLst/>
          </a:prstGeom>
          <a:noFill/>
        </p:spPr>
        <p:txBody>
          <a:bodyPr wrap="square" rtlCol="0">
            <a:spAutoFit/>
          </a:bodyPr>
          <a:lstStyle/>
          <a:p>
            <a:r>
              <a:rPr kumimoji="1" lang="en-US" altLang="ja-JP" sz="2400" b="1" dirty="0"/>
              <a:t>z2</a:t>
            </a:r>
            <a:endParaRPr kumimoji="1" lang="ja-JP" altLang="en-US" sz="2400" b="1" dirty="0"/>
          </a:p>
        </p:txBody>
      </p:sp>
      <p:sp>
        <p:nvSpPr>
          <p:cNvPr id="61" name="テキスト ボックス 60">
            <a:extLst>
              <a:ext uri="{FF2B5EF4-FFF2-40B4-BE49-F238E27FC236}">
                <a16:creationId xmlns:a16="http://schemas.microsoft.com/office/drawing/2014/main" id="{F134EEB4-C35D-48E2-AA65-3AFF58140DE4}"/>
              </a:ext>
            </a:extLst>
          </p:cNvPr>
          <p:cNvSpPr txBox="1"/>
          <p:nvPr/>
        </p:nvSpPr>
        <p:spPr>
          <a:xfrm>
            <a:off x="11480181" y="4645803"/>
            <a:ext cx="670774" cy="562887"/>
          </a:xfrm>
          <a:prstGeom prst="rect">
            <a:avLst/>
          </a:prstGeom>
          <a:noFill/>
        </p:spPr>
        <p:txBody>
          <a:bodyPr wrap="square" rtlCol="0">
            <a:spAutoFit/>
          </a:bodyPr>
          <a:lstStyle/>
          <a:p>
            <a:r>
              <a:rPr kumimoji="1" lang="en-US" altLang="ja-JP" sz="2400" b="1" dirty="0"/>
              <a:t>z3</a:t>
            </a:r>
            <a:endParaRPr kumimoji="1" lang="ja-JP" altLang="en-US" sz="2400" b="1" dirty="0"/>
          </a:p>
        </p:txBody>
      </p:sp>
      <p:sp>
        <p:nvSpPr>
          <p:cNvPr id="62" name="テキスト ボックス 61">
            <a:extLst>
              <a:ext uri="{FF2B5EF4-FFF2-40B4-BE49-F238E27FC236}">
                <a16:creationId xmlns:a16="http://schemas.microsoft.com/office/drawing/2014/main" id="{D9EF378F-FF41-42E2-93DC-962061B9B39F}"/>
              </a:ext>
            </a:extLst>
          </p:cNvPr>
          <p:cNvSpPr txBox="1"/>
          <p:nvPr/>
        </p:nvSpPr>
        <p:spPr>
          <a:xfrm>
            <a:off x="7008021" y="3324913"/>
            <a:ext cx="1143754" cy="450309"/>
          </a:xfrm>
          <a:prstGeom prst="rect">
            <a:avLst/>
          </a:prstGeom>
          <a:noFill/>
        </p:spPr>
        <p:txBody>
          <a:bodyPr wrap="none" rtlCol="0">
            <a:spAutoFit/>
          </a:bodyPr>
          <a:lstStyle/>
          <a:p>
            <a:r>
              <a:rPr kumimoji="1" lang="en-US" altLang="ja-JP" dirty="0"/>
              <a:t>50x784</a:t>
            </a:r>
            <a:endParaRPr kumimoji="1" lang="ja-JP" altLang="en-US" dirty="0"/>
          </a:p>
        </p:txBody>
      </p:sp>
      <p:sp>
        <p:nvSpPr>
          <p:cNvPr id="63" name="テキスト ボックス 62">
            <a:extLst>
              <a:ext uri="{FF2B5EF4-FFF2-40B4-BE49-F238E27FC236}">
                <a16:creationId xmlns:a16="http://schemas.microsoft.com/office/drawing/2014/main" id="{B865A6BC-A949-4DE9-AE40-9019B7EAE0A5}"/>
              </a:ext>
            </a:extLst>
          </p:cNvPr>
          <p:cNvSpPr txBox="1"/>
          <p:nvPr/>
        </p:nvSpPr>
        <p:spPr>
          <a:xfrm>
            <a:off x="8674313" y="3286798"/>
            <a:ext cx="1143754" cy="450309"/>
          </a:xfrm>
          <a:prstGeom prst="rect">
            <a:avLst/>
          </a:prstGeom>
          <a:noFill/>
        </p:spPr>
        <p:txBody>
          <a:bodyPr wrap="none" rtlCol="0">
            <a:spAutoFit/>
          </a:bodyPr>
          <a:lstStyle/>
          <a:p>
            <a:r>
              <a:rPr kumimoji="1" lang="en-US" altLang="ja-JP" dirty="0"/>
              <a:t>100x50</a:t>
            </a:r>
            <a:endParaRPr kumimoji="1" lang="ja-JP" altLang="en-US" dirty="0"/>
          </a:p>
        </p:txBody>
      </p:sp>
      <p:sp>
        <p:nvSpPr>
          <p:cNvPr id="64" name="テキスト ボックス 63">
            <a:extLst>
              <a:ext uri="{FF2B5EF4-FFF2-40B4-BE49-F238E27FC236}">
                <a16:creationId xmlns:a16="http://schemas.microsoft.com/office/drawing/2014/main" id="{B129CAB0-33A2-4D85-AD28-F33FB06C0364}"/>
              </a:ext>
            </a:extLst>
          </p:cNvPr>
          <p:cNvSpPr txBox="1"/>
          <p:nvPr/>
        </p:nvSpPr>
        <p:spPr>
          <a:xfrm>
            <a:off x="10276030" y="3291884"/>
            <a:ext cx="1143754" cy="450309"/>
          </a:xfrm>
          <a:prstGeom prst="rect">
            <a:avLst/>
          </a:prstGeom>
          <a:noFill/>
        </p:spPr>
        <p:txBody>
          <a:bodyPr wrap="none" rtlCol="0">
            <a:spAutoFit/>
          </a:bodyPr>
          <a:lstStyle/>
          <a:p>
            <a:r>
              <a:rPr kumimoji="1" lang="en-US" altLang="ja-JP" dirty="0"/>
              <a:t>10x100</a:t>
            </a:r>
            <a:endParaRPr kumimoji="1" lang="ja-JP" altLang="en-US" dirty="0"/>
          </a:p>
        </p:txBody>
      </p:sp>
      <p:cxnSp>
        <p:nvCxnSpPr>
          <p:cNvPr id="67" name="直線コネクタ 66">
            <a:extLst>
              <a:ext uri="{FF2B5EF4-FFF2-40B4-BE49-F238E27FC236}">
                <a16:creationId xmlns:a16="http://schemas.microsoft.com/office/drawing/2014/main" id="{433CAD7B-9112-44A2-8E0C-2764DF22A4B1}"/>
              </a:ext>
            </a:extLst>
          </p:cNvPr>
          <p:cNvCxnSpPr>
            <a:cxnSpLocks/>
          </p:cNvCxnSpPr>
          <p:nvPr/>
        </p:nvCxnSpPr>
        <p:spPr>
          <a:xfrm>
            <a:off x="11790409" y="5070971"/>
            <a:ext cx="0" cy="1028376"/>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D8C5BB93-C512-43FD-ABE6-A7EFD29FA163}"/>
              </a:ext>
            </a:extLst>
          </p:cNvPr>
          <p:cNvSpPr txBox="1"/>
          <p:nvPr/>
        </p:nvSpPr>
        <p:spPr>
          <a:xfrm>
            <a:off x="103843" y="12747"/>
            <a:ext cx="3467616" cy="584775"/>
          </a:xfrm>
          <a:prstGeom prst="rect">
            <a:avLst/>
          </a:prstGeom>
          <a:noFill/>
        </p:spPr>
        <p:txBody>
          <a:bodyPr wrap="none" rtlCol="0">
            <a:spAutoFit/>
          </a:bodyPr>
          <a:lstStyle/>
          <a:p>
            <a:r>
              <a:rPr lang="ja-JP" altLang="en-US" sz="3200" dirty="0"/>
              <a:t>先ほどやったやつ</a:t>
            </a:r>
            <a:endParaRPr kumimoji="1" lang="ja-JP" altLang="en-US" sz="3200" dirty="0"/>
          </a:p>
        </p:txBody>
      </p:sp>
      <p:sp>
        <p:nvSpPr>
          <p:cNvPr id="74" name="テキスト ボックス 73">
            <a:extLst>
              <a:ext uri="{FF2B5EF4-FFF2-40B4-BE49-F238E27FC236}">
                <a16:creationId xmlns:a16="http://schemas.microsoft.com/office/drawing/2014/main" id="{33F450AF-AECC-421C-B24C-42C68656DB7B}"/>
              </a:ext>
            </a:extLst>
          </p:cNvPr>
          <p:cNvSpPr txBox="1"/>
          <p:nvPr/>
        </p:nvSpPr>
        <p:spPr>
          <a:xfrm>
            <a:off x="2204417" y="6064107"/>
            <a:ext cx="7707559" cy="707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ja-JP" altLang="en-US" sz="2000" dirty="0"/>
              <a:t>層やノードの数が増えても、行列を使うとシンプルに表現できる</a:t>
            </a:r>
            <a:r>
              <a:rPr lang="en-US" altLang="ja-JP" sz="2000" dirty="0"/>
              <a:t>!</a:t>
            </a:r>
          </a:p>
          <a:p>
            <a:r>
              <a:rPr lang="ja-JP" altLang="en-US" sz="2000" dirty="0"/>
              <a:t>そして</a:t>
            </a:r>
            <a:r>
              <a:rPr lang="en-US" altLang="ja-JP" sz="2000" dirty="0"/>
              <a:t>Python</a:t>
            </a:r>
            <a:r>
              <a:rPr lang="ja-JP" altLang="en-US" sz="2000" dirty="0"/>
              <a:t>プログラムで記述できる。</a:t>
            </a:r>
          </a:p>
        </p:txBody>
      </p:sp>
    </p:spTree>
    <p:extLst>
      <p:ext uri="{BB962C8B-B14F-4D97-AF65-F5344CB8AC3E}">
        <p14:creationId xmlns:p14="http://schemas.microsoft.com/office/powerpoint/2010/main" val="798505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B7384-86C5-4F9F-9E63-C04CD99B6BB1}"/>
              </a:ext>
            </a:extLst>
          </p:cNvPr>
          <p:cNvSpPr>
            <a:spLocks noGrp="1"/>
          </p:cNvSpPr>
          <p:nvPr>
            <p:ph type="title"/>
          </p:nvPr>
        </p:nvSpPr>
        <p:spPr/>
        <p:txBody>
          <a:bodyPr/>
          <a:lstStyle/>
          <a:p>
            <a:r>
              <a:rPr kumimoji="1" lang="ja-JP" altLang="en-US" dirty="0"/>
              <a:t>今日のアジェンダ</a:t>
            </a:r>
          </a:p>
        </p:txBody>
      </p:sp>
      <p:sp>
        <p:nvSpPr>
          <p:cNvPr id="3" name="コンテンツ プレースホルダー 2">
            <a:extLst>
              <a:ext uri="{FF2B5EF4-FFF2-40B4-BE49-F238E27FC236}">
                <a16:creationId xmlns:a16="http://schemas.microsoft.com/office/drawing/2014/main" id="{E5D1E0F9-1CC0-4A90-84C1-04A7C10927C3}"/>
              </a:ext>
            </a:extLst>
          </p:cNvPr>
          <p:cNvSpPr>
            <a:spLocks noGrp="1"/>
          </p:cNvSpPr>
          <p:nvPr>
            <p:ph idx="1"/>
          </p:nvPr>
        </p:nvSpPr>
        <p:spPr>
          <a:xfrm>
            <a:off x="838200" y="1825625"/>
            <a:ext cx="11216425" cy="4351338"/>
          </a:xfrm>
        </p:spPr>
        <p:txBody>
          <a:bodyPr>
            <a:normAutofit/>
          </a:bodyPr>
          <a:lstStyle/>
          <a:p>
            <a:r>
              <a:rPr lang="ja-JP" altLang="en-US" sz="3200" dirty="0"/>
              <a:t>今日の立ち位置、言葉の整理</a:t>
            </a:r>
            <a:endParaRPr lang="en-US" altLang="ja-JP" sz="3200" dirty="0"/>
          </a:p>
          <a:p>
            <a:pPr marL="0" indent="0">
              <a:buNone/>
            </a:pPr>
            <a:endParaRPr kumimoji="1" lang="en-US" altLang="ja-JP" sz="3200" dirty="0"/>
          </a:p>
          <a:p>
            <a:r>
              <a:rPr lang="ja-JP" altLang="en-US" sz="3200" dirty="0"/>
              <a:t>ディープラーニングの</a:t>
            </a:r>
          </a:p>
          <a:p>
            <a:pPr lvl="1"/>
            <a:r>
              <a:rPr lang="ja-JP" altLang="en-US" sz="2800" dirty="0"/>
              <a:t>計算のやり方</a:t>
            </a:r>
          </a:p>
          <a:p>
            <a:pPr lvl="1"/>
            <a:r>
              <a:rPr lang="ja-JP" altLang="en-US" sz="2800" dirty="0"/>
              <a:t>計算の道具</a:t>
            </a:r>
            <a:endParaRPr lang="en-US" altLang="ja-JP" sz="2800" dirty="0"/>
          </a:p>
          <a:p>
            <a:pPr lvl="1"/>
            <a:endParaRPr lang="en-US" altLang="ja-JP" sz="2800" dirty="0"/>
          </a:p>
          <a:p>
            <a:r>
              <a:rPr lang="ja-JP" altLang="en-US" sz="3200" dirty="0"/>
              <a:t>ディープラーニングを用いた手書き文字</a:t>
            </a:r>
            <a:r>
              <a:rPr lang="en-US" altLang="ja-JP" sz="3200" dirty="0"/>
              <a:t>(</a:t>
            </a:r>
            <a:r>
              <a:rPr lang="ja-JP" altLang="en-US" sz="3200" dirty="0"/>
              <a:t>数字</a:t>
            </a:r>
            <a:r>
              <a:rPr lang="en-US" altLang="ja-JP" sz="3200" dirty="0"/>
              <a:t>)</a:t>
            </a:r>
            <a:r>
              <a:rPr lang="ja-JP" altLang="en-US" sz="3200" dirty="0"/>
              <a:t>認識の実例</a:t>
            </a:r>
          </a:p>
          <a:p>
            <a:endParaRPr kumimoji="1" lang="ja-JP" altLang="en-US" sz="3200" dirty="0"/>
          </a:p>
        </p:txBody>
      </p:sp>
      <p:sp>
        <p:nvSpPr>
          <p:cNvPr id="4" name="スライド番号プレースホルダー 3">
            <a:extLst>
              <a:ext uri="{FF2B5EF4-FFF2-40B4-BE49-F238E27FC236}">
                <a16:creationId xmlns:a16="http://schemas.microsoft.com/office/drawing/2014/main" id="{3BEDE17A-6EFB-483D-9F24-64BA94A5B0D4}"/>
              </a:ext>
            </a:extLst>
          </p:cNvPr>
          <p:cNvSpPr>
            <a:spLocks noGrp="1"/>
          </p:cNvSpPr>
          <p:nvPr>
            <p:ph type="sldNum" sz="quarter" idx="12"/>
          </p:nvPr>
        </p:nvSpPr>
        <p:spPr/>
        <p:txBody>
          <a:bodyPr/>
          <a:lstStyle/>
          <a:p>
            <a:fld id="{8AEBDCA3-918C-4541-BF84-4F93CF1796EA}" type="slidenum">
              <a:rPr kumimoji="1" lang="ja-JP" altLang="en-US" smtClean="0"/>
              <a:t>42</a:t>
            </a:fld>
            <a:endParaRPr kumimoji="1" lang="ja-JP" altLang="en-US"/>
          </a:p>
        </p:txBody>
      </p:sp>
      <p:sp>
        <p:nvSpPr>
          <p:cNvPr id="5" name="正方形/長方形 4">
            <a:extLst>
              <a:ext uri="{FF2B5EF4-FFF2-40B4-BE49-F238E27FC236}">
                <a16:creationId xmlns:a16="http://schemas.microsoft.com/office/drawing/2014/main" id="{EFD04759-2467-4088-8838-49AC161499D2}"/>
              </a:ext>
            </a:extLst>
          </p:cNvPr>
          <p:cNvSpPr/>
          <p:nvPr/>
        </p:nvSpPr>
        <p:spPr>
          <a:xfrm>
            <a:off x="689288" y="4636390"/>
            <a:ext cx="11133518" cy="9015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7114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a:bodyPr>
          <a:lstStyle/>
          <a:p>
            <a:r>
              <a:rPr kumimoji="1" lang="ja-JP" altLang="en-US" dirty="0"/>
              <a:t>手書き文字</a:t>
            </a:r>
            <a:r>
              <a:rPr kumimoji="1" lang="en-US" altLang="ja-JP" dirty="0"/>
              <a:t>(</a:t>
            </a:r>
            <a:r>
              <a:rPr kumimoji="1" lang="ja-JP" altLang="en-US" dirty="0"/>
              <a:t>数字</a:t>
            </a:r>
            <a:r>
              <a:rPr kumimoji="1" lang="en-US" altLang="ja-JP" dirty="0"/>
              <a:t>)</a:t>
            </a:r>
            <a:r>
              <a:rPr kumimoji="1" lang="ja-JP" altLang="en-US" dirty="0"/>
              <a:t>認識をさせてみる</a:t>
            </a:r>
          </a:p>
        </p:txBody>
      </p:sp>
      <p:sp>
        <p:nvSpPr>
          <p:cNvPr id="10" name="楕円 9"/>
          <p:cNvSpPr/>
          <p:nvPr/>
        </p:nvSpPr>
        <p:spPr>
          <a:xfrm>
            <a:off x="2086378" y="2279561"/>
            <a:ext cx="3116687" cy="31166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a:t>手書き文字認識</a:t>
            </a:r>
          </a:p>
        </p:txBody>
      </p:sp>
      <p:sp>
        <p:nvSpPr>
          <p:cNvPr id="11" name="楕円 10"/>
          <p:cNvSpPr/>
          <p:nvPr/>
        </p:nvSpPr>
        <p:spPr>
          <a:xfrm>
            <a:off x="6875173" y="2279561"/>
            <a:ext cx="3116687" cy="31166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a:t>ディープラーニング</a:t>
            </a:r>
          </a:p>
        </p:txBody>
      </p:sp>
      <p:sp>
        <p:nvSpPr>
          <p:cNvPr id="13" name="矢印: 左右 12"/>
          <p:cNvSpPr/>
          <p:nvPr/>
        </p:nvSpPr>
        <p:spPr>
          <a:xfrm>
            <a:off x="5311463" y="3322749"/>
            <a:ext cx="1455312" cy="811369"/>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5563668" y="1975856"/>
            <a:ext cx="950901" cy="1862048"/>
          </a:xfrm>
          <a:prstGeom prst="rect">
            <a:avLst/>
          </a:prstGeom>
          <a:noFill/>
        </p:spPr>
        <p:txBody>
          <a:bodyPr wrap="none" rtlCol="0">
            <a:spAutoFit/>
          </a:bodyPr>
          <a:lstStyle/>
          <a:p>
            <a:r>
              <a:rPr kumimoji="1" lang="en-US" altLang="ja-JP" sz="11500" dirty="0"/>
              <a:t>?</a:t>
            </a:r>
            <a:endParaRPr kumimoji="1" lang="ja-JP" altLang="en-US" sz="11500" dirty="0"/>
          </a:p>
        </p:txBody>
      </p:sp>
      <p:sp>
        <p:nvSpPr>
          <p:cNvPr id="15" name="テキスト ボックス 14"/>
          <p:cNvSpPr txBox="1"/>
          <p:nvPr/>
        </p:nvSpPr>
        <p:spPr>
          <a:xfrm>
            <a:off x="4508300" y="4233593"/>
            <a:ext cx="3005951" cy="400110"/>
          </a:xfrm>
          <a:prstGeom prst="rect">
            <a:avLst/>
          </a:prstGeom>
          <a:noFill/>
        </p:spPr>
        <p:txBody>
          <a:bodyPr wrap="none" rtlCol="0">
            <a:spAutoFit/>
          </a:bodyPr>
          <a:lstStyle/>
          <a:p>
            <a:r>
              <a:rPr lang="ja-JP" altLang="en-US" sz="2000" dirty="0"/>
              <a:t>一体どう結びつくのか？</a:t>
            </a:r>
            <a:endParaRPr kumimoji="1" lang="ja-JP" altLang="en-US" sz="2000" dirty="0"/>
          </a:p>
        </p:txBody>
      </p:sp>
      <p:sp>
        <p:nvSpPr>
          <p:cNvPr id="8" name="テキスト ボックス 7">
            <a:extLst>
              <a:ext uri="{FF2B5EF4-FFF2-40B4-BE49-F238E27FC236}">
                <a16:creationId xmlns:a16="http://schemas.microsoft.com/office/drawing/2014/main" id="{25BC232E-53AB-41DE-9BCD-D92D66567AF7}"/>
              </a:ext>
            </a:extLst>
          </p:cNvPr>
          <p:cNvSpPr txBox="1"/>
          <p:nvPr/>
        </p:nvSpPr>
        <p:spPr>
          <a:xfrm>
            <a:off x="5563668" y="6187625"/>
            <a:ext cx="6340197" cy="400110"/>
          </a:xfrm>
          <a:prstGeom prst="rect">
            <a:avLst/>
          </a:prstGeom>
          <a:noFill/>
        </p:spPr>
        <p:txBody>
          <a:bodyPr wrap="none" rtlCol="0">
            <a:spAutoFit/>
          </a:bodyPr>
          <a:lstStyle/>
          <a:p>
            <a:r>
              <a:rPr kumimoji="1" lang="ja-JP" altLang="en-US" sz="2000" dirty="0"/>
              <a:t>人間が文字認識する、をホワイトボード</a:t>
            </a:r>
            <a:r>
              <a:rPr lang="ja-JP" altLang="en-US" sz="2000" dirty="0"/>
              <a:t>でやってみる</a:t>
            </a:r>
            <a:endParaRPr kumimoji="1" lang="ja-JP" altLang="en-US" sz="2000" dirty="0"/>
          </a:p>
        </p:txBody>
      </p:sp>
      <p:sp>
        <p:nvSpPr>
          <p:cNvPr id="9" name="スライド番号プレースホルダー 2">
            <a:extLst>
              <a:ext uri="{FF2B5EF4-FFF2-40B4-BE49-F238E27FC236}">
                <a16:creationId xmlns:a16="http://schemas.microsoft.com/office/drawing/2014/main" id="{0EE18C65-E6E1-4BDB-8B3C-DD60EC418402}"/>
              </a:ext>
            </a:extLst>
          </p:cNvPr>
          <p:cNvSpPr>
            <a:spLocks noGrp="1"/>
          </p:cNvSpPr>
          <p:nvPr>
            <p:ph type="sldNum" sz="quarter" idx="12"/>
          </p:nvPr>
        </p:nvSpPr>
        <p:spPr>
          <a:xfrm>
            <a:off x="8610600" y="6356350"/>
            <a:ext cx="2743200" cy="365125"/>
          </a:xfrm>
        </p:spPr>
        <p:txBody>
          <a:bodyPr/>
          <a:lstStyle/>
          <a:p>
            <a:fld id="{8AEBDCA3-918C-4541-BF84-4F93CF1796EA}" type="slidenum">
              <a:rPr lang="ja-JP" altLang="en-US" smtClean="0"/>
              <a:pPr/>
              <a:t>43</a:t>
            </a:fld>
            <a:endParaRPr lang="ja-JP" altLang="en-US"/>
          </a:p>
        </p:txBody>
      </p:sp>
    </p:spTree>
    <p:extLst>
      <p:ext uri="{BB962C8B-B14F-4D97-AF65-F5344CB8AC3E}">
        <p14:creationId xmlns:p14="http://schemas.microsoft.com/office/powerpoint/2010/main" val="2177353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コネクタ 33"/>
          <p:cNvCxnSpPr/>
          <p:nvPr/>
        </p:nvCxnSpPr>
        <p:spPr>
          <a:xfrm>
            <a:off x="1984664" y="2975695"/>
            <a:ext cx="97051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1984663" y="4960383"/>
            <a:ext cx="970510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en-US" dirty="0"/>
              <a:t>ディープラーニングの全体の流れ</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44</a:t>
            </a:fld>
            <a:endParaRPr kumimoji="1" lang="ja-JP" altLang="en-US"/>
          </a:p>
        </p:txBody>
      </p:sp>
      <p:graphicFrame>
        <p:nvGraphicFramePr>
          <p:cNvPr id="4" name="図表 3">
            <a:extLst>
              <a:ext uri="{FF2B5EF4-FFF2-40B4-BE49-F238E27FC236}">
                <a16:creationId xmlns:a16="http://schemas.microsoft.com/office/drawing/2014/main" id="{2FD5F94A-07B3-4336-9E2A-417A944C5A76}"/>
              </a:ext>
            </a:extLst>
          </p:cNvPr>
          <p:cNvGraphicFramePr/>
          <p:nvPr>
            <p:extLst>
              <p:ext uri="{D42A27DB-BD31-4B8C-83A1-F6EECF244321}">
                <p14:modId xmlns:p14="http://schemas.microsoft.com/office/powerpoint/2010/main" val="3069836310"/>
              </p:ext>
            </p:extLst>
          </p:nvPr>
        </p:nvGraphicFramePr>
        <p:xfrm>
          <a:off x="213591" y="1552488"/>
          <a:ext cx="2488046" cy="4811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図 4">
            <a:extLst>
              <a:ext uri="{FF2B5EF4-FFF2-40B4-BE49-F238E27FC236}">
                <a16:creationId xmlns:a16="http://schemas.microsoft.com/office/drawing/2014/main" id="{AB19AA7A-8A50-4C74-8F22-EF43B55E461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18510" y="1286136"/>
            <a:ext cx="1693718" cy="1689559"/>
          </a:xfrm>
          <a:prstGeom prst="ellipse">
            <a:avLst/>
          </a:prstGeom>
          <a:ln>
            <a:noFill/>
          </a:ln>
          <a:effectLst>
            <a:softEdge rad="112500"/>
          </a:effectLst>
        </p:spPr>
      </p:pic>
      <p:sp>
        <p:nvSpPr>
          <p:cNvPr id="6" name="正方形/長方形 5">
            <a:extLst>
              <a:ext uri="{FF2B5EF4-FFF2-40B4-BE49-F238E27FC236}">
                <a16:creationId xmlns:a16="http://schemas.microsoft.com/office/drawing/2014/main" id="{759B3008-A3D0-4BFC-B90A-4693BC88B629}"/>
              </a:ext>
            </a:extLst>
          </p:cNvPr>
          <p:cNvSpPr/>
          <p:nvPr/>
        </p:nvSpPr>
        <p:spPr>
          <a:xfrm>
            <a:off x="4386914" y="1611908"/>
            <a:ext cx="4034861" cy="1107996"/>
          </a:xfrm>
          <a:prstGeom prst="rect">
            <a:avLst/>
          </a:prstGeom>
        </p:spPr>
        <p:txBody>
          <a:bodyPr wrap="square">
            <a:spAutoFit/>
          </a:bodyPr>
          <a:lstStyle/>
          <a:p>
            <a:r>
              <a:rPr lang="en-US" altLang="ja-JP" dirty="0"/>
              <a:t>MNIST</a:t>
            </a:r>
            <a:r>
              <a:rPr lang="ja-JP" altLang="en-US" dirty="0"/>
              <a:t>手書き文字データ</a:t>
            </a:r>
            <a:endParaRPr lang="en-US" altLang="ja-JP" dirty="0"/>
          </a:p>
          <a:p>
            <a:r>
              <a:rPr lang="ja-JP" altLang="en-US" sz="1200" dirty="0"/>
              <a:t>http://yann.lecun.com/exdb/mnist/</a:t>
            </a:r>
            <a:endParaRPr lang="en-US" altLang="ja-JP" sz="1200" dirty="0"/>
          </a:p>
          <a:p>
            <a:pPr marL="285750" indent="-285750">
              <a:buFont typeface="Arial" panose="020B0604020202020204" pitchFamily="34" charset="0"/>
              <a:buChar char="•"/>
            </a:pPr>
            <a:r>
              <a:rPr lang="en-US" altLang="ja-JP" dirty="0"/>
              <a:t>6</a:t>
            </a:r>
            <a:r>
              <a:rPr lang="ja-JP" altLang="en-US" dirty="0"/>
              <a:t>万文字分の学習用データ</a:t>
            </a:r>
            <a:endParaRPr lang="en-US" altLang="ja-JP" dirty="0"/>
          </a:p>
          <a:p>
            <a:pPr marL="285750" indent="-285750">
              <a:buFont typeface="Arial" panose="020B0604020202020204" pitchFamily="34" charset="0"/>
              <a:buChar char="•"/>
            </a:pPr>
            <a:r>
              <a:rPr lang="en-US" altLang="ja-JP" dirty="0"/>
              <a:t>1</a:t>
            </a:r>
            <a:r>
              <a:rPr lang="ja-JP" altLang="en-US" dirty="0"/>
              <a:t>万文字分の検証用データ</a:t>
            </a:r>
            <a:endParaRPr lang="en-US" altLang="ja-JP" dirty="0"/>
          </a:p>
        </p:txBody>
      </p:sp>
      <p:sp>
        <p:nvSpPr>
          <p:cNvPr id="31" name="正方形/長方形 30"/>
          <p:cNvSpPr/>
          <p:nvPr/>
        </p:nvSpPr>
        <p:spPr>
          <a:xfrm>
            <a:off x="7123945" y="3413482"/>
            <a:ext cx="4207593" cy="1200329"/>
          </a:xfrm>
          <a:prstGeom prst="rect">
            <a:avLst/>
          </a:prstGeom>
        </p:spPr>
        <p:txBody>
          <a:bodyPr wrap="square">
            <a:spAutoFit/>
          </a:bodyPr>
          <a:lstStyle/>
          <a:p>
            <a:r>
              <a:rPr lang="en-US" altLang="ja-JP" dirty="0"/>
              <a:t>6</a:t>
            </a:r>
            <a:r>
              <a:rPr lang="ja-JP" altLang="en-US" dirty="0"/>
              <a:t>万文字分の学習用データを使って、入力した手書き文字に対応した出力が得られるようにパラメータ</a:t>
            </a:r>
            <a:r>
              <a:rPr lang="en-US" altLang="ja-JP" dirty="0"/>
              <a:t>W1, W2, W3, b1, b2, b3 </a:t>
            </a:r>
            <a:r>
              <a:rPr lang="ja-JP" altLang="en-US" dirty="0"/>
              <a:t>を調整</a:t>
            </a:r>
            <a:endParaRPr lang="en-US" altLang="ja-JP" dirty="0"/>
          </a:p>
        </p:txBody>
      </p:sp>
      <p:grpSp>
        <p:nvGrpSpPr>
          <p:cNvPr id="82" name="グループ化 81"/>
          <p:cNvGrpSpPr/>
          <p:nvPr/>
        </p:nvGrpSpPr>
        <p:grpSpPr>
          <a:xfrm>
            <a:off x="7358859" y="4832819"/>
            <a:ext cx="2361773" cy="2055368"/>
            <a:chOff x="7871985" y="2137314"/>
            <a:chExt cx="3459497" cy="3010680"/>
          </a:xfrm>
        </p:grpSpPr>
        <p:pic>
          <p:nvPicPr>
            <p:cNvPr id="83" name="図 8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71985" y="2512704"/>
              <a:ext cx="3021950" cy="2372044"/>
            </a:xfrm>
            <a:prstGeom prst="rect">
              <a:avLst/>
            </a:prstGeom>
          </p:spPr>
        </p:pic>
        <p:sp>
          <p:nvSpPr>
            <p:cNvPr id="84" name="テキスト ボックス 83"/>
            <p:cNvSpPr txBox="1"/>
            <p:nvPr/>
          </p:nvSpPr>
          <p:spPr>
            <a:xfrm>
              <a:off x="10855686" y="2998260"/>
              <a:ext cx="212611" cy="178766"/>
            </a:xfrm>
            <a:prstGeom prst="rect">
              <a:avLst/>
            </a:prstGeom>
            <a:noFill/>
          </p:spPr>
          <p:txBody>
            <a:bodyPr wrap="square" rtlCol="0">
              <a:spAutoFit/>
            </a:bodyPr>
            <a:lstStyle/>
            <a:p>
              <a:r>
                <a:rPr kumimoji="1" lang="en-US" altLang="ja-JP" sz="100" dirty="0">
                  <a:solidFill>
                    <a:schemeClr val="accent2"/>
                  </a:solidFill>
                </a:rPr>
                <a:t>1</a:t>
              </a:r>
              <a:endParaRPr kumimoji="1" lang="ja-JP" altLang="en-US" sz="100" dirty="0">
                <a:solidFill>
                  <a:schemeClr val="accent2"/>
                </a:solidFill>
              </a:endParaRPr>
            </a:p>
          </p:txBody>
        </p:sp>
        <p:sp>
          <p:nvSpPr>
            <p:cNvPr id="85" name="テキスト ボックス 84"/>
            <p:cNvSpPr txBox="1"/>
            <p:nvPr/>
          </p:nvSpPr>
          <p:spPr>
            <a:xfrm>
              <a:off x="10855686" y="2835637"/>
              <a:ext cx="212611" cy="178766"/>
            </a:xfrm>
            <a:prstGeom prst="rect">
              <a:avLst/>
            </a:prstGeom>
            <a:noFill/>
          </p:spPr>
          <p:txBody>
            <a:bodyPr wrap="square" rtlCol="0">
              <a:spAutoFit/>
            </a:bodyPr>
            <a:lstStyle/>
            <a:p>
              <a:r>
                <a:rPr kumimoji="1" lang="en-US" altLang="ja-JP" sz="100" dirty="0">
                  <a:solidFill>
                    <a:schemeClr val="accent2"/>
                  </a:solidFill>
                </a:rPr>
                <a:t>0</a:t>
              </a:r>
              <a:endParaRPr kumimoji="1" lang="ja-JP" altLang="en-US" sz="100" dirty="0">
                <a:solidFill>
                  <a:schemeClr val="accent2"/>
                </a:solidFill>
              </a:endParaRPr>
            </a:p>
          </p:txBody>
        </p:sp>
        <p:sp>
          <p:nvSpPr>
            <p:cNvPr id="86" name="テキスト ボックス 85"/>
            <p:cNvSpPr txBox="1"/>
            <p:nvPr/>
          </p:nvSpPr>
          <p:spPr>
            <a:xfrm>
              <a:off x="10855686" y="3160884"/>
              <a:ext cx="212611" cy="178766"/>
            </a:xfrm>
            <a:prstGeom prst="rect">
              <a:avLst/>
            </a:prstGeom>
            <a:noFill/>
          </p:spPr>
          <p:txBody>
            <a:bodyPr wrap="square" rtlCol="0">
              <a:spAutoFit/>
            </a:bodyPr>
            <a:lstStyle/>
            <a:p>
              <a:r>
                <a:rPr kumimoji="1" lang="en-US" altLang="ja-JP" sz="100" dirty="0">
                  <a:solidFill>
                    <a:schemeClr val="accent2"/>
                  </a:solidFill>
                </a:rPr>
                <a:t>2</a:t>
              </a:r>
              <a:endParaRPr kumimoji="1" lang="ja-JP" altLang="en-US" sz="100" dirty="0">
                <a:solidFill>
                  <a:schemeClr val="accent2"/>
                </a:solidFill>
              </a:endParaRPr>
            </a:p>
          </p:txBody>
        </p:sp>
        <p:sp>
          <p:nvSpPr>
            <p:cNvPr id="87" name="テキスト ボックス 86"/>
            <p:cNvSpPr txBox="1"/>
            <p:nvPr/>
          </p:nvSpPr>
          <p:spPr>
            <a:xfrm>
              <a:off x="10855686" y="3323509"/>
              <a:ext cx="212611" cy="178766"/>
            </a:xfrm>
            <a:prstGeom prst="rect">
              <a:avLst/>
            </a:prstGeom>
            <a:noFill/>
          </p:spPr>
          <p:txBody>
            <a:bodyPr wrap="square" rtlCol="0">
              <a:spAutoFit/>
            </a:bodyPr>
            <a:lstStyle/>
            <a:p>
              <a:r>
                <a:rPr kumimoji="1" lang="en-US" altLang="ja-JP" sz="100" dirty="0">
                  <a:solidFill>
                    <a:schemeClr val="accent2"/>
                  </a:solidFill>
                </a:rPr>
                <a:t>3</a:t>
              </a:r>
              <a:endParaRPr kumimoji="1" lang="ja-JP" altLang="en-US" sz="100" dirty="0">
                <a:solidFill>
                  <a:schemeClr val="accent2"/>
                </a:solidFill>
              </a:endParaRPr>
            </a:p>
          </p:txBody>
        </p:sp>
        <p:sp>
          <p:nvSpPr>
            <p:cNvPr id="88" name="テキスト ボックス 87"/>
            <p:cNvSpPr txBox="1"/>
            <p:nvPr/>
          </p:nvSpPr>
          <p:spPr>
            <a:xfrm>
              <a:off x="10855686" y="3648758"/>
              <a:ext cx="212611" cy="178766"/>
            </a:xfrm>
            <a:prstGeom prst="rect">
              <a:avLst/>
            </a:prstGeom>
            <a:noFill/>
          </p:spPr>
          <p:txBody>
            <a:bodyPr wrap="square" rtlCol="0">
              <a:spAutoFit/>
            </a:bodyPr>
            <a:lstStyle/>
            <a:p>
              <a:r>
                <a:rPr kumimoji="1" lang="en-US" altLang="ja-JP" sz="100" dirty="0">
                  <a:solidFill>
                    <a:schemeClr val="accent2"/>
                  </a:solidFill>
                </a:rPr>
                <a:t>5</a:t>
              </a:r>
              <a:endParaRPr kumimoji="1" lang="ja-JP" altLang="en-US" sz="100" dirty="0">
                <a:solidFill>
                  <a:schemeClr val="accent2"/>
                </a:solidFill>
              </a:endParaRPr>
            </a:p>
          </p:txBody>
        </p:sp>
        <p:sp>
          <p:nvSpPr>
            <p:cNvPr id="89" name="テキスト ボックス 88"/>
            <p:cNvSpPr txBox="1"/>
            <p:nvPr/>
          </p:nvSpPr>
          <p:spPr>
            <a:xfrm>
              <a:off x="10855686" y="3486133"/>
              <a:ext cx="212611" cy="178766"/>
            </a:xfrm>
            <a:prstGeom prst="rect">
              <a:avLst/>
            </a:prstGeom>
            <a:noFill/>
          </p:spPr>
          <p:txBody>
            <a:bodyPr wrap="square" rtlCol="0">
              <a:spAutoFit/>
            </a:bodyPr>
            <a:lstStyle/>
            <a:p>
              <a:r>
                <a:rPr lang="en-US" altLang="ja-JP" sz="100" dirty="0">
                  <a:solidFill>
                    <a:schemeClr val="accent2"/>
                  </a:solidFill>
                </a:rPr>
                <a:t>4</a:t>
              </a:r>
              <a:endParaRPr kumimoji="1" lang="ja-JP" altLang="en-US" sz="100" dirty="0">
                <a:solidFill>
                  <a:schemeClr val="accent2"/>
                </a:solidFill>
              </a:endParaRPr>
            </a:p>
          </p:txBody>
        </p:sp>
        <p:sp>
          <p:nvSpPr>
            <p:cNvPr id="90" name="テキスト ボックス 89"/>
            <p:cNvSpPr txBox="1"/>
            <p:nvPr/>
          </p:nvSpPr>
          <p:spPr>
            <a:xfrm>
              <a:off x="10855686" y="3811383"/>
              <a:ext cx="212611" cy="178766"/>
            </a:xfrm>
            <a:prstGeom prst="rect">
              <a:avLst/>
            </a:prstGeom>
            <a:noFill/>
          </p:spPr>
          <p:txBody>
            <a:bodyPr wrap="square" rtlCol="0">
              <a:spAutoFit/>
            </a:bodyPr>
            <a:lstStyle/>
            <a:p>
              <a:r>
                <a:rPr kumimoji="1" lang="en-US" altLang="ja-JP" sz="100" dirty="0">
                  <a:solidFill>
                    <a:schemeClr val="accent2"/>
                  </a:solidFill>
                </a:rPr>
                <a:t>6</a:t>
              </a:r>
              <a:endParaRPr kumimoji="1" lang="ja-JP" altLang="en-US" sz="100" dirty="0">
                <a:solidFill>
                  <a:schemeClr val="accent2"/>
                </a:solidFill>
              </a:endParaRPr>
            </a:p>
          </p:txBody>
        </p:sp>
        <p:sp>
          <p:nvSpPr>
            <p:cNvPr id="91" name="テキスト ボックス 90"/>
            <p:cNvSpPr txBox="1"/>
            <p:nvPr/>
          </p:nvSpPr>
          <p:spPr>
            <a:xfrm>
              <a:off x="10855686" y="3974008"/>
              <a:ext cx="212611" cy="178766"/>
            </a:xfrm>
            <a:prstGeom prst="rect">
              <a:avLst/>
            </a:prstGeom>
            <a:noFill/>
          </p:spPr>
          <p:txBody>
            <a:bodyPr wrap="square" rtlCol="0">
              <a:spAutoFit/>
            </a:bodyPr>
            <a:lstStyle/>
            <a:p>
              <a:r>
                <a:rPr kumimoji="1" lang="en-US" altLang="ja-JP" sz="100" dirty="0">
                  <a:solidFill>
                    <a:schemeClr val="accent2"/>
                  </a:solidFill>
                </a:rPr>
                <a:t>7</a:t>
              </a:r>
              <a:endParaRPr kumimoji="1" lang="ja-JP" altLang="en-US" sz="100" dirty="0">
                <a:solidFill>
                  <a:schemeClr val="accent2"/>
                </a:solidFill>
              </a:endParaRPr>
            </a:p>
          </p:txBody>
        </p:sp>
        <p:sp>
          <p:nvSpPr>
            <p:cNvPr id="92" name="テキスト ボックス 91"/>
            <p:cNvSpPr txBox="1"/>
            <p:nvPr/>
          </p:nvSpPr>
          <p:spPr>
            <a:xfrm>
              <a:off x="10855686" y="4299257"/>
              <a:ext cx="212611" cy="178766"/>
            </a:xfrm>
            <a:prstGeom prst="rect">
              <a:avLst/>
            </a:prstGeom>
            <a:noFill/>
          </p:spPr>
          <p:txBody>
            <a:bodyPr wrap="square" rtlCol="0">
              <a:spAutoFit/>
            </a:bodyPr>
            <a:lstStyle/>
            <a:p>
              <a:r>
                <a:rPr kumimoji="1" lang="en-US" altLang="ja-JP" sz="100" dirty="0"/>
                <a:t>9</a:t>
              </a:r>
              <a:endParaRPr kumimoji="1" lang="ja-JP" altLang="en-US" sz="100" dirty="0"/>
            </a:p>
          </p:txBody>
        </p:sp>
        <p:sp>
          <p:nvSpPr>
            <p:cNvPr id="93" name="テキスト ボックス 92"/>
            <p:cNvSpPr txBox="1"/>
            <p:nvPr/>
          </p:nvSpPr>
          <p:spPr>
            <a:xfrm>
              <a:off x="10855686" y="4136630"/>
              <a:ext cx="212611" cy="178766"/>
            </a:xfrm>
            <a:prstGeom prst="rect">
              <a:avLst/>
            </a:prstGeom>
            <a:noFill/>
          </p:spPr>
          <p:txBody>
            <a:bodyPr wrap="square" rtlCol="0">
              <a:spAutoFit/>
            </a:bodyPr>
            <a:lstStyle/>
            <a:p>
              <a:r>
                <a:rPr lang="en-US" altLang="ja-JP" sz="100" dirty="0"/>
                <a:t>8</a:t>
              </a:r>
              <a:endParaRPr kumimoji="1" lang="ja-JP" altLang="en-US" sz="100" dirty="0"/>
            </a:p>
          </p:txBody>
        </p:sp>
        <p:sp>
          <p:nvSpPr>
            <p:cNvPr id="94" name="テキスト ボックス 93"/>
            <p:cNvSpPr txBox="1"/>
            <p:nvPr/>
          </p:nvSpPr>
          <p:spPr>
            <a:xfrm>
              <a:off x="8405284" y="3512459"/>
              <a:ext cx="686863" cy="459682"/>
            </a:xfrm>
            <a:prstGeom prst="rect">
              <a:avLst/>
            </a:prstGeom>
            <a:noFill/>
          </p:spPr>
          <p:txBody>
            <a:bodyPr wrap="none" rtlCol="0">
              <a:spAutoFit/>
            </a:bodyPr>
            <a:lstStyle/>
            <a:p>
              <a:r>
                <a:rPr kumimoji="1" lang="en-US" altLang="ja-JP" sz="1200" b="1" dirty="0">
                  <a:solidFill>
                    <a:schemeClr val="accent2"/>
                  </a:solidFill>
                </a:rPr>
                <a:t>W1</a:t>
              </a:r>
              <a:endParaRPr kumimoji="1" lang="ja-JP" altLang="en-US" sz="1200" b="1" dirty="0">
                <a:solidFill>
                  <a:schemeClr val="accent2"/>
                </a:solidFill>
              </a:endParaRPr>
            </a:p>
          </p:txBody>
        </p:sp>
        <p:sp>
          <p:nvSpPr>
            <p:cNvPr id="95" name="テキスト ボックス 94"/>
            <p:cNvSpPr txBox="1"/>
            <p:nvPr/>
          </p:nvSpPr>
          <p:spPr>
            <a:xfrm>
              <a:off x="9258975" y="3493705"/>
              <a:ext cx="686863" cy="459682"/>
            </a:xfrm>
            <a:prstGeom prst="rect">
              <a:avLst/>
            </a:prstGeom>
            <a:noFill/>
          </p:spPr>
          <p:txBody>
            <a:bodyPr wrap="none" rtlCol="0">
              <a:spAutoFit/>
            </a:bodyPr>
            <a:lstStyle/>
            <a:p>
              <a:r>
                <a:rPr kumimoji="1" lang="en-US" altLang="ja-JP" sz="1200" b="1" dirty="0">
                  <a:solidFill>
                    <a:schemeClr val="accent2"/>
                  </a:solidFill>
                </a:rPr>
                <a:t>W2</a:t>
              </a:r>
              <a:endParaRPr kumimoji="1" lang="ja-JP" altLang="en-US" sz="1200" b="1" dirty="0">
                <a:solidFill>
                  <a:schemeClr val="accent2"/>
                </a:solidFill>
              </a:endParaRPr>
            </a:p>
          </p:txBody>
        </p:sp>
        <p:sp>
          <p:nvSpPr>
            <p:cNvPr id="96" name="テキスト ボックス 95"/>
            <p:cNvSpPr txBox="1"/>
            <p:nvPr/>
          </p:nvSpPr>
          <p:spPr>
            <a:xfrm>
              <a:off x="10112663" y="3493717"/>
              <a:ext cx="686863" cy="459682"/>
            </a:xfrm>
            <a:prstGeom prst="rect">
              <a:avLst/>
            </a:prstGeom>
            <a:noFill/>
          </p:spPr>
          <p:txBody>
            <a:bodyPr wrap="none" rtlCol="0">
              <a:spAutoFit/>
            </a:bodyPr>
            <a:lstStyle/>
            <a:p>
              <a:r>
                <a:rPr kumimoji="1" lang="en-US" altLang="ja-JP" sz="1200" b="1" dirty="0">
                  <a:solidFill>
                    <a:schemeClr val="accent2"/>
                  </a:solidFill>
                </a:rPr>
                <a:t>W3</a:t>
              </a:r>
              <a:endParaRPr kumimoji="1" lang="ja-JP" altLang="en-US" sz="1200" b="1" dirty="0">
                <a:solidFill>
                  <a:schemeClr val="accent2"/>
                </a:solidFill>
              </a:endParaRPr>
            </a:p>
          </p:txBody>
        </p:sp>
        <p:sp>
          <p:nvSpPr>
            <p:cNvPr id="97" name="テキスト ボックス 96"/>
            <p:cNvSpPr txBox="1"/>
            <p:nvPr/>
          </p:nvSpPr>
          <p:spPr>
            <a:xfrm>
              <a:off x="8082104" y="4892616"/>
              <a:ext cx="222128" cy="255378"/>
            </a:xfrm>
            <a:prstGeom prst="rect">
              <a:avLst/>
            </a:prstGeom>
            <a:noFill/>
          </p:spPr>
          <p:txBody>
            <a:bodyPr wrap="square" rtlCol="0">
              <a:spAutoFit/>
            </a:bodyPr>
            <a:lstStyle/>
            <a:p>
              <a:r>
                <a:rPr kumimoji="1" lang="en-US" altLang="ja-JP" sz="400" b="1" dirty="0"/>
                <a:t>x</a:t>
              </a:r>
              <a:endParaRPr kumimoji="1" lang="ja-JP" altLang="en-US" sz="400" b="1" dirty="0"/>
            </a:p>
          </p:txBody>
        </p:sp>
        <p:sp>
          <p:nvSpPr>
            <p:cNvPr id="98" name="テキスト ボックス 97"/>
            <p:cNvSpPr txBox="1"/>
            <p:nvPr/>
          </p:nvSpPr>
          <p:spPr>
            <a:xfrm>
              <a:off x="8834016" y="2819764"/>
              <a:ext cx="609716" cy="459682"/>
            </a:xfrm>
            <a:prstGeom prst="rect">
              <a:avLst/>
            </a:prstGeom>
            <a:noFill/>
          </p:spPr>
          <p:txBody>
            <a:bodyPr wrap="none" rtlCol="0">
              <a:spAutoFit/>
            </a:bodyPr>
            <a:lstStyle/>
            <a:p>
              <a:r>
                <a:rPr kumimoji="1" lang="en-US" altLang="ja-JP" sz="1200" b="1" dirty="0">
                  <a:solidFill>
                    <a:schemeClr val="accent2"/>
                  </a:solidFill>
                </a:rPr>
                <a:t>b1</a:t>
              </a:r>
              <a:endParaRPr kumimoji="1" lang="ja-JP" altLang="en-US" sz="1200" b="1" dirty="0">
                <a:solidFill>
                  <a:schemeClr val="accent2"/>
                </a:solidFill>
              </a:endParaRPr>
            </a:p>
          </p:txBody>
        </p:sp>
        <p:sp>
          <p:nvSpPr>
            <p:cNvPr id="99" name="テキスト ボックス 98"/>
            <p:cNvSpPr txBox="1"/>
            <p:nvPr/>
          </p:nvSpPr>
          <p:spPr>
            <a:xfrm>
              <a:off x="9692403" y="2280108"/>
              <a:ext cx="609716" cy="459682"/>
            </a:xfrm>
            <a:prstGeom prst="rect">
              <a:avLst/>
            </a:prstGeom>
            <a:noFill/>
          </p:spPr>
          <p:txBody>
            <a:bodyPr wrap="none" rtlCol="0">
              <a:spAutoFit/>
            </a:bodyPr>
            <a:lstStyle/>
            <a:p>
              <a:r>
                <a:rPr kumimoji="1" lang="en-US" altLang="ja-JP" sz="1200" b="1" dirty="0">
                  <a:solidFill>
                    <a:schemeClr val="accent2"/>
                  </a:solidFill>
                </a:rPr>
                <a:t>b2</a:t>
              </a:r>
              <a:endParaRPr kumimoji="1" lang="ja-JP" altLang="en-US" sz="1200" b="1" dirty="0">
                <a:solidFill>
                  <a:schemeClr val="accent2"/>
                </a:solidFill>
              </a:endParaRPr>
            </a:p>
          </p:txBody>
        </p:sp>
        <p:sp>
          <p:nvSpPr>
            <p:cNvPr id="100" name="テキスト ボックス 99"/>
            <p:cNvSpPr txBox="1"/>
            <p:nvPr/>
          </p:nvSpPr>
          <p:spPr>
            <a:xfrm>
              <a:off x="10601249" y="2572976"/>
              <a:ext cx="609716" cy="459682"/>
            </a:xfrm>
            <a:prstGeom prst="rect">
              <a:avLst/>
            </a:prstGeom>
            <a:noFill/>
          </p:spPr>
          <p:txBody>
            <a:bodyPr wrap="none" rtlCol="0">
              <a:spAutoFit/>
            </a:bodyPr>
            <a:lstStyle/>
            <a:p>
              <a:r>
                <a:rPr kumimoji="1" lang="en-US" altLang="ja-JP" sz="1200" b="1" dirty="0">
                  <a:solidFill>
                    <a:schemeClr val="accent2"/>
                  </a:solidFill>
                </a:rPr>
                <a:t>b3</a:t>
              </a:r>
              <a:endParaRPr kumimoji="1" lang="ja-JP" altLang="en-US" sz="1200" b="1" dirty="0">
                <a:solidFill>
                  <a:schemeClr val="accent2"/>
                </a:solidFill>
              </a:endParaRPr>
            </a:p>
          </p:txBody>
        </p:sp>
        <p:sp>
          <p:nvSpPr>
            <p:cNvPr id="101" name="テキスト ボックス 100"/>
            <p:cNvSpPr txBox="1"/>
            <p:nvPr/>
          </p:nvSpPr>
          <p:spPr>
            <a:xfrm>
              <a:off x="9036788" y="4299257"/>
              <a:ext cx="350989" cy="357531"/>
            </a:xfrm>
            <a:prstGeom prst="rect">
              <a:avLst/>
            </a:prstGeom>
            <a:noFill/>
          </p:spPr>
          <p:txBody>
            <a:bodyPr wrap="square" rtlCol="0">
              <a:spAutoFit/>
            </a:bodyPr>
            <a:lstStyle/>
            <a:p>
              <a:r>
                <a:rPr kumimoji="1" lang="en-US" altLang="ja-JP" sz="400" b="1" dirty="0"/>
                <a:t>z1</a:t>
              </a:r>
              <a:endParaRPr kumimoji="1" lang="ja-JP" altLang="en-US" sz="400" b="1" dirty="0"/>
            </a:p>
          </p:txBody>
        </p:sp>
        <p:sp>
          <p:nvSpPr>
            <p:cNvPr id="102" name="テキスト ボックス 101"/>
            <p:cNvSpPr txBox="1"/>
            <p:nvPr/>
          </p:nvSpPr>
          <p:spPr>
            <a:xfrm>
              <a:off x="9926090" y="4769490"/>
              <a:ext cx="350989" cy="357531"/>
            </a:xfrm>
            <a:prstGeom prst="rect">
              <a:avLst/>
            </a:prstGeom>
            <a:noFill/>
          </p:spPr>
          <p:txBody>
            <a:bodyPr wrap="square" rtlCol="0">
              <a:spAutoFit/>
            </a:bodyPr>
            <a:lstStyle/>
            <a:p>
              <a:r>
                <a:rPr kumimoji="1" lang="en-US" altLang="ja-JP" sz="400" b="1" dirty="0"/>
                <a:t>z2</a:t>
              </a:r>
              <a:endParaRPr kumimoji="1" lang="ja-JP" altLang="en-US" sz="400" b="1" dirty="0"/>
            </a:p>
          </p:txBody>
        </p:sp>
        <p:sp>
          <p:nvSpPr>
            <p:cNvPr id="103" name="テキスト ボックス 102"/>
            <p:cNvSpPr txBox="1"/>
            <p:nvPr/>
          </p:nvSpPr>
          <p:spPr>
            <a:xfrm>
              <a:off x="10696626" y="4465516"/>
              <a:ext cx="350989" cy="357531"/>
            </a:xfrm>
            <a:prstGeom prst="rect">
              <a:avLst/>
            </a:prstGeom>
            <a:noFill/>
          </p:spPr>
          <p:txBody>
            <a:bodyPr wrap="square" rtlCol="0">
              <a:spAutoFit/>
            </a:bodyPr>
            <a:lstStyle/>
            <a:p>
              <a:r>
                <a:rPr kumimoji="1" lang="en-US" altLang="ja-JP" sz="400" b="1" dirty="0"/>
                <a:t>z3</a:t>
              </a:r>
              <a:endParaRPr kumimoji="1" lang="ja-JP" altLang="en-US" sz="400" b="1" dirty="0"/>
            </a:p>
          </p:txBody>
        </p:sp>
        <p:sp>
          <p:nvSpPr>
            <p:cNvPr id="104" name="テキスト ボックス 103"/>
            <p:cNvSpPr txBox="1"/>
            <p:nvPr/>
          </p:nvSpPr>
          <p:spPr>
            <a:xfrm>
              <a:off x="8255461" y="3774348"/>
              <a:ext cx="1072591" cy="434144"/>
            </a:xfrm>
            <a:prstGeom prst="rect">
              <a:avLst/>
            </a:prstGeom>
            <a:noFill/>
          </p:spPr>
          <p:txBody>
            <a:bodyPr wrap="none" rtlCol="0">
              <a:spAutoFit/>
            </a:bodyPr>
            <a:lstStyle/>
            <a:p>
              <a:r>
                <a:rPr kumimoji="1" lang="en-US" altLang="ja-JP" sz="1050" dirty="0">
                  <a:solidFill>
                    <a:schemeClr val="accent2"/>
                  </a:solidFill>
                </a:rPr>
                <a:t>50x784</a:t>
              </a:r>
              <a:endParaRPr kumimoji="1" lang="ja-JP" altLang="en-US" sz="1050" dirty="0">
                <a:solidFill>
                  <a:schemeClr val="accent2"/>
                </a:solidFill>
              </a:endParaRPr>
            </a:p>
          </p:txBody>
        </p:sp>
        <p:sp>
          <p:nvSpPr>
            <p:cNvPr id="105" name="テキスト ボックス 104"/>
            <p:cNvSpPr txBox="1"/>
            <p:nvPr/>
          </p:nvSpPr>
          <p:spPr>
            <a:xfrm>
              <a:off x="9127359" y="3754404"/>
              <a:ext cx="1072591" cy="434144"/>
            </a:xfrm>
            <a:prstGeom prst="rect">
              <a:avLst/>
            </a:prstGeom>
            <a:noFill/>
          </p:spPr>
          <p:txBody>
            <a:bodyPr wrap="none" rtlCol="0">
              <a:spAutoFit/>
            </a:bodyPr>
            <a:lstStyle/>
            <a:p>
              <a:r>
                <a:rPr kumimoji="1" lang="en-US" altLang="ja-JP" sz="1050" dirty="0">
                  <a:solidFill>
                    <a:schemeClr val="accent2"/>
                  </a:solidFill>
                </a:rPr>
                <a:t>100x50</a:t>
              </a:r>
              <a:endParaRPr kumimoji="1" lang="ja-JP" altLang="en-US" sz="1050" dirty="0">
                <a:solidFill>
                  <a:schemeClr val="accent2"/>
                </a:solidFill>
              </a:endParaRPr>
            </a:p>
          </p:txBody>
        </p:sp>
        <p:sp>
          <p:nvSpPr>
            <p:cNvPr id="106" name="テキスト ボックス 105"/>
            <p:cNvSpPr txBox="1"/>
            <p:nvPr/>
          </p:nvSpPr>
          <p:spPr>
            <a:xfrm>
              <a:off x="10023229" y="3757066"/>
              <a:ext cx="1072591" cy="434144"/>
            </a:xfrm>
            <a:prstGeom prst="rect">
              <a:avLst/>
            </a:prstGeom>
            <a:noFill/>
          </p:spPr>
          <p:txBody>
            <a:bodyPr wrap="none" rtlCol="0">
              <a:spAutoFit/>
            </a:bodyPr>
            <a:lstStyle/>
            <a:p>
              <a:r>
                <a:rPr kumimoji="1" lang="en-US" altLang="ja-JP" sz="1050" dirty="0">
                  <a:solidFill>
                    <a:schemeClr val="accent2"/>
                  </a:solidFill>
                </a:rPr>
                <a:t>10x100</a:t>
              </a:r>
              <a:endParaRPr kumimoji="1" lang="ja-JP" altLang="en-US" sz="1050" dirty="0">
                <a:solidFill>
                  <a:schemeClr val="accent2"/>
                </a:solidFill>
              </a:endParaRPr>
            </a:p>
          </p:txBody>
        </p:sp>
        <p:pic>
          <p:nvPicPr>
            <p:cNvPr id="107" name="図 106"/>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975569" y="2623405"/>
              <a:ext cx="592032" cy="558520"/>
            </a:xfrm>
            <a:prstGeom prst="rect">
              <a:avLst/>
            </a:prstGeom>
          </p:spPr>
        </p:pic>
        <p:pic>
          <p:nvPicPr>
            <p:cNvPr id="108" name="図 107"/>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83322" y="3342919"/>
              <a:ext cx="592032" cy="558520"/>
            </a:xfrm>
            <a:prstGeom prst="rect">
              <a:avLst/>
            </a:prstGeom>
          </p:spPr>
        </p:pic>
        <p:pic>
          <p:nvPicPr>
            <p:cNvPr id="109" name="図 108"/>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61656" y="3326074"/>
              <a:ext cx="592032" cy="558520"/>
            </a:xfrm>
            <a:prstGeom prst="rect">
              <a:avLst/>
            </a:prstGeom>
          </p:spPr>
        </p:pic>
        <p:pic>
          <p:nvPicPr>
            <p:cNvPr id="110" name="図 109"/>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39990" y="3381421"/>
              <a:ext cx="592032" cy="558520"/>
            </a:xfrm>
            <a:prstGeom prst="rect">
              <a:avLst/>
            </a:prstGeom>
          </p:spPr>
        </p:pic>
        <p:pic>
          <p:nvPicPr>
            <p:cNvPr id="111" name="図 110"/>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32240" y="2137314"/>
              <a:ext cx="592032" cy="558520"/>
            </a:xfrm>
            <a:prstGeom prst="rect">
              <a:avLst/>
            </a:prstGeom>
          </p:spPr>
        </p:pic>
        <p:pic>
          <p:nvPicPr>
            <p:cNvPr id="112" name="図 111"/>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739450" y="2409236"/>
              <a:ext cx="592032" cy="558520"/>
            </a:xfrm>
            <a:prstGeom prst="rect">
              <a:avLst/>
            </a:prstGeom>
          </p:spPr>
        </p:pic>
        <p:sp>
          <p:nvSpPr>
            <p:cNvPr id="113" name="矢印: 右 30">
              <a:extLst>
                <a:ext uri="{FF2B5EF4-FFF2-40B4-BE49-F238E27FC236}">
                  <a16:creationId xmlns:a16="http://schemas.microsoft.com/office/drawing/2014/main" id="{AE0FE77E-FC00-4298-9A02-4982620B6DAA}"/>
                </a:ext>
              </a:extLst>
            </p:cNvPr>
            <p:cNvSpPr/>
            <p:nvPr/>
          </p:nvSpPr>
          <p:spPr>
            <a:xfrm>
              <a:off x="7969407" y="3364619"/>
              <a:ext cx="470951" cy="6369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800" dirty="0"/>
                <a:t>入力</a:t>
              </a:r>
            </a:p>
          </p:txBody>
        </p:sp>
        <p:sp>
          <p:nvSpPr>
            <p:cNvPr id="114" name="矢印: 右 31">
              <a:extLst>
                <a:ext uri="{FF2B5EF4-FFF2-40B4-BE49-F238E27FC236}">
                  <a16:creationId xmlns:a16="http://schemas.microsoft.com/office/drawing/2014/main" id="{E3D7EC7F-88CD-4690-ABC9-412366CBE7BD}"/>
                </a:ext>
              </a:extLst>
            </p:cNvPr>
            <p:cNvSpPr/>
            <p:nvPr/>
          </p:nvSpPr>
          <p:spPr>
            <a:xfrm>
              <a:off x="10650727" y="3349400"/>
              <a:ext cx="470951" cy="6369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800" dirty="0"/>
                <a:t>出力</a:t>
              </a:r>
            </a:p>
          </p:txBody>
        </p:sp>
      </p:grpSp>
      <p:grpSp>
        <p:nvGrpSpPr>
          <p:cNvPr id="207" name="グループ化 206"/>
          <p:cNvGrpSpPr/>
          <p:nvPr/>
        </p:nvGrpSpPr>
        <p:grpSpPr>
          <a:xfrm>
            <a:off x="4575826" y="3045063"/>
            <a:ext cx="2279498" cy="1957884"/>
            <a:chOff x="5270238" y="3411600"/>
            <a:chExt cx="2012031" cy="1728154"/>
          </a:xfrm>
        </p:grpSpPr>
        <p:pic>
          <p:nvPicPr>
            <p:cNvPr id="181" name="図 18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70238" y="3551760"/>
              <a:ext cx="1820992" cy="1429366"/>
            </a:xfrm>
            <a:prstGeom prst="rect">
              <a:avLst/>
            </a:prstGeom>
          </p:spPr>
        </p:pic>
        <p:sp>
          <p:nvSpPr>
            <p:cNvPr id="182" name="テキスト ボックス 181"/>
            <p:cNvSpPr txBox="1"/>
            <p:nvPr/>
          </p:nvSpPr>
          <p:spPr>
            <a:xfrm>
              <a:off x="7068182" y="3844350"/>
              <a:ext cx="128117" cy="107722"/>
            </a:xfrm>
            <a:prstGeom prst="rect">
              <a:avLst/>
            </a:prstGeom>
            <a:noFill/>
          </p:spPr>
          <p:txBody>
            <a:bodyPr wrap="square" rtlCol="0">
              <a:spAutoFit/>
            </a:bodyPr>
            <a:lstStyle/>
            <a:p>
              <a:r>
                <a:rPr kumimoji="1" lang="en-US" altLang="ja-JP" sz="100" dirty="0">
                  <a:solidFill>
                    <a:schemeClr val="accent2"/>
                  </a:solidFill>
                </a:rPr>
                <a:t>1</a:t>
              </a:r>
              <a:endParaRPr kumimoji="1" lang="ja-JP" altLang="en-US" sz="100" dirty="0">
                <a:solidFill>
                  <a:schemeClr val="accent2"/>
                </a:solidFill>
              </a:endParaRPr>
            </a:p>
          </p:txBody>
        </p:sp>
        <p:sp>
          <p:nvSpPr>
            <p:cNvPr id="183" name="テキスト ボックス 182"/>
            <p:cNvSpPr txBox="1"/>
            <p:nvPr/>
          </p:nvSpPr>
          <p:spPr>
            <a:xfrm>
              <a:off x="7068182" y="3746355"/>
              <a:ext cx="128117" cy="107722"/>
            </a:xfrm>
            <a:prstGeom prst="rect">
              <a:avLst/>
            </a:prstGeom>
            <a:noFill/>
          </p:spPr>
          <p:txBody>
            <a:bodyPr wrap="square" rtlCol="0">
              <a:spAutoFit/>
            </a:bodyPr>
            <a:lstStyle/>
            <a:p>
              <a:r>
                <a:rPr kumimoji="1" lang="en-US" altLang="ja-JP" sz="100" dirty="0">
                  <a:solidFill>
                    <a:schemeClr val="accent2"/>
                  </a:solidFill>
                </a:rPr>
                <a:t>0</a:t>
              </a:r>
              <a:endParaRPr kumimoji="1" lang="ja-JP" altLang="en-US" sz="100" dirty="0">
                <a:solidFill>
                  <a:schemeClr val="accent2"/>
                </a:solidFill>
              </a:endParaRPr>
            </a:p>
          </p:txBody>
        </p:sp>
        <p:sp>
          <p:nvSpPr>
            <p:cNvPr id="184" name="テキスト ボックス 183"/>
            <p:cNvSpPr txBox="1"/>
            <p:nvPr/>
          </p:nvSpPr>
          <p:spPr>
            <a:xfrm>
              <a:off x="7068182" y="3942345"/>
              <a:ext cx="128117" cy="107722"/>
            </a:xfrm>
            <a:prstGeom prst="rect">
              <a:avLst/>
            </a:prstGeom>
            <a:noFill/>
          </p:spPr>
          <p:txBody>
            <a:bodyPr wrap="square" rtlCol="0">
              <a:spAutoFit/>
            </a:bodyPr>
            <a:lstStyle/>
            <a:p>
              <a:r>
                <a:rPr kumimoji="1" lang="en-US" altLang="ja-JP" sz="100" dirty="0">
                  <a:solidFill>
                    <a:schemeClr val="accent2"/>
                  </a:solidFill>
                </a:rPr>
                <a:t>2</a:t>
              </a:r>
              <a:endParaRPr kumimoji="1" lang="ja-JP" altLang="en-US" sz="100" dirty="0">
                <a:solidFill>
                  <a:schemeClr val="accent2"/>
                </a:solidFill>
              </a:endParaRPr>
            </a:p>
          </p:txBody>
        </p:sp>
        <p:sp>
          <p:nvSpPr>
            <p:cNvPr id="185" name="テキスト ボックス 184"/>
            <p:cNvSpPr txBox="1"/>
            <p:nvPr/>
          </p:nvSpPr>
          <p:spPr>
            <a:xfrm>
              <a:off x="7068182" y="4040341"/>
              <a:ext cx="128117" cy="107722"/>
            </a:xfrm>
            <a:prstGeom prst="rect">
              <a:avLst/>
            </a:prstGeom>
            <a:noFill/>
          </p:spPr>
          <p:txBody>
            <a:bodyPr wrap="square" rtlCol="0">
              <a:spAutoFit/>
            </a:bodyPr>
            <a:lstStyle/>
            <a:p>
              <a:r>
                <a:rPr kumimoji="1" lang="en-US" altLang="ja-JP" sz="100" dirty="0">
                  <a:solidFill>
                    <a:schemeClr val="accent2"/>
                  </a:solidFill>
                </a:rPr>
                <a:t>3</a:t>
              </a:r>
              <a:endParaRPr kumimoji="1" lang="ja-JP" altLang="en-US" sz="100" dirty="0">
                <a:solidFill>
                  <a:schemeClr val="accent2"/>
                </a:solidFill>
              </a:endParaRPr>
            </a:p>
          </p:txBody>
        </p:sp>
        <p:sp>
          <p:nvSpPr>
            <p:cNvPr id="186" name="テキスト ボックス 185"/>
            <p:cNvSpPr txBox="1"/>
            <p:nvPr/>
          </p:nvSpPr>
          <p:spPr>
            <a:xfrm>
              <a:off x="7068182" y="4236332"/>
              <a:ext cx="128117" cy="107722"/>
            </a:xfrm>
            <a:prstGeom prst="rect">
              <a:avLst/>
            </a:prstGeom>
            <a:noFill/>
          </p:spPr>
          <p:txBody>
            <a:bodyPr wrap="square" rtlCol="0">
              <a:spAutoFit/>
            </a:bodyPr>
            <a:lstStyle/>
            <a:p>
              <a:r>
                <a:rPr kumimoji="1" lang="en-US" altLang="ja-JP" sz="100" dirty="0">
                  <a:solidFill>
                    <a:schemeClr val="accent2"/>
                  </a:solidFill>
                </a:rPr>
                <a:t>5</a:t>
              </a:r>
              <a:endParaRPr kumimoji="1" lang="ja-JP" altLang="en-US" sz="100" dirty="0">
                <a:solidFill>
                  <a:schemeClr val="accent2"/>
                </a:solidFill>
              </a:endParaRPr>
            </a:p>
          </p:txBody>
        </p:sp>
        <p:sp>
          <p:nvSpPr>
            <p:cNvPr id="187" name="テキスト ボックス 186"/>
            <p:cNvSpPr txBox="1"/>
            <p:nvPr/>
          </p:nvSpPr>
          <p:spPr>
            <a:xfrm>
              <a:off x="7068182" y="4138336"/>
              <a:ext cx="128117" cy="107722"/>
            </a:xfrm>
            <a:prstGeom prst="rect">
              <a:avLst/>
            </a:prstGeom>
            <a:noFill/>
          </p:spPr>
          <p:txBody>
            <a:bodyPr wrap="square" rtlCol="0">
              <a:spAutoFit/>
            </a:bodyPr>
            <a:lstStyle/>
            <a:p>
              <a:r>
                <a:rPr lang="en-US" altLang="ja-JP" sz="100" dirty="0">
                  <a:solidFill>
                    <a:schemeClr val="accent2"/>
                  </a:solidFill>
                </a:rPr>
                <a:t>4</a:t>
              </a:r>
              <a:endParaRPr kumimoji="1" lang="ja-JP" altLang="en-US" sz="100" dirty="0">
                <a:solidFill>
                  <a:schemeClr val="accent2"/>
                </a:solidFill>
              </a:endParaRPr>
            </a:p>
          </p:txBody>
        </p:sp>
        <p:sp>
          <p:nvSpPr>
            <p:cNvPr id="188" name="テキスト ボックス 187"/>
            <p:cNvSpPr txBox="1"/>
            <p:nvPr/>
          </p:nvSpPr>
          <p:spPr>
            <a:xfrm>
              <a:off x="7068182" y="4334328"/>
              <a:ext cx="128117" cy="107722"/>
            </a:xfrm>
            <a:prstGeom prst="rect">
              <a:avLst/>
            </a:prstGeom>
            <a:noFill/>
          </p:spPr>
          <p:txBody>
            <a:bodyPr wrap="square" rtlCol="0">
              <a:spAutoFit/>
            </a:bodyPr>
            <a:lstStyle/>
            <a:p>
              <a:r>
                <a:rPr kumimoji="1" lang="en-US" altLang="ja-JP" sz="100" dirty="0">
                  <a:solidFill>
                    <a:schemeClr val="accent2"/>
                  </a:solidFill>
                </a:rPr>
                <a:t>6</a:t>
              </a:r>
              <a:endParaRPr kumimoji="1" lang="ja-JP" altLang="en-US" sz="100" dirty="0">
                <a:solidFill>
                  <a:schemeClr val="accent2"/>
                </a:solidFill>
              </a:endParaRPr>
            </a:p>
          </p:txBody>
        </p:sp>
        <p:sp>
          <p:nvSpPr>
            <p:cNvPr id="189" name="テキスト ボックス 188"/>
            <p:cNvSpPr txBox="1"/>
            <p:nvPr/>
          </p:nvSpPr>
          <p:spPr>
            <a:xfrm>
              <a:off x="7068182" y="4432324"/>
              <a:ext cx="128117" cy="107722"/>
            </a:xfrm>
            <a:prstGeom prst="rect">
              <a:avLst/>
            </a:prstGeom>
            <a:noFill/>
          </p:spPr>
          <p:txBody>
            <a:bodyPr wrap="square" rtlCol="0">
              <a:spAutoFit/>
            </a:bodyPr>
            <a:lstStyle/>
            <a:p>
              <a:r>
                <a:rPr kumimoji="1" lang="en-US" altLang="ja-JP" sz="100" dirty="0">
                  <a:solidFill>
                    <a:schemeClr val="accent2"/>
                  </a:solidFill>
                </a:rPr>
                <a:t>7</a:t>
              </a:r>
              <a:endParaRPr kumimoji="1" lang="ja-JP" altLang="en-US" sz="100" dirty="0">
                <a:solidFill>
                  <a:schemeClr val="accent2"/>
                </a:solidFill>
              </a:endParaRPr>
            </a:p>
          </p:txBody>
        </p:sp>
        <p:sp>
          <p:nvSpPr>
            <p:cNvPr id="190" name="テキスト ボックス 189"/>
            <p:cNvSpPr txBox="1"/>
            <p:nvPr/>
          </p:nvSpPr>
          <p:spPr>
            <a:xfrm>
              <a:off x="7068182" y="4628315"/>
              <a:ext cx="128117" cy="107722"/>
            </a:xfrm>
            <a:prstGeom prst="rect">
              <a:avLst/>
            </a:prstGeom>
            <a:noFill/>
          </p:spPr>
          <p:txBody>
            <a:bodyPr wrap="square" rtlCol="0">
              <a:spAutoFit/>
            </a:bodyPr>
            <a:lstStyle/>
            <a:p>
              <a:r>
                <a:rPr kumimoji="1" lang="en-US" altLang="ja-JP" sz="100" dirty="0"/>
                <a:t>9</a:t>
              </a:r>
              <a:endParaRPr kumimoji="1" lang="ja-JP" altLang="en-US" sz="100" dirty="0"/>
            </a:p>
          </p:txBody>
        </p:sp>
        <p:sp>
          <p:nvSpPr>
            <p:cNvPr id="191" name="テキスト ボックス 190"/>
            <p:cNvSpPr txBox="1"/>
            <p:nvPr/>
          </p:nvSpPr>
          <p:spPr>
            <a:xfrm>
              <a:off x="7068182" y="4530318"/>
              <a:ext cx="128117" cy="107722"/>
            </a:xfrm>
            <a:prstGeom prst="rect">
              <a:avLst/>
            </a:prstGeom>
            <a:noFill/>
          </p:spPr>
          <p:txBody>
            <a:bodyPr wrap="square" rtlCol="0">
              <a:spAutoFit/>
            </a:bodyPr>
            <a:lstStyle/>
            <a:p>
              <a:r>
                <a:rPr lang="en-US" altLang="ja-JP" sz="100" dirty="0"/>
                <a:t>8</a:t>
              </a:r>
              <a:endParaRPr kumimoji="1" lang="ja-JP" altLang="en-US" sz="100" dirty="0"/>
            </a:p>
          </p:txBody>
        </p:sp>
        <p:sp>
          <p:nvSpPr>
            <p:cNvPr id="192" name="テキスト ボックス 191"/>
            <p:cNvSpPr txBox="1"/>
            <p:nvPr/>
          </p:nvSpPr>
          <p:spPr>
            <a:xfrm>
              <a:off x="5591598" y="4154200"/>
              <a:ext cx="413896" cy="276999"/>
            </a:xfrm>
            <a:prstGeom prst="rect">
              <a:avLst/>
            </a:prstGeom>
            <a:noFill/>
          </p:spPr>
          <p:txBody>
            <a:bodyPr wrap="none" rtlCol="0">
              <a:spAutoFit/>
            </a:bodyPr>
            <a:lstStyle/>
            <a:p>
              <a:r>
                <a:rPr kumimoji="1" lang="en-US" altLang="ja-JP" sz="1200" b="1" dirty="0"/>
                <a:t>W1</a:t>
              </a:r>
              <a:endParaRPr kumimoji="1" lang="ja-JP" altLang="en-US" sz="1200" b="1" dirty="0"/>
            </a:p>
          </p:txBody>
        </p:sp>
        <p:sp>
          <p:nvSpPr>
            <p:cNvPr id="193" name="テキスト ボックス 192"/>
            <p:cNvSpPr txBox="1"/>
            <p:nvPr/>
          </p:nvSpPr>
          <p:spPr>
            <a:xfrm>
              <a:off x="6106022" y="4142899"/>
              <a:ext cx="413896" cy="276999"/>
            </a:xfrm>
            <a:prstGeom prst="rect">
              <a:avLst/>
            </a:prstGeom>
            <a:noFill/>
          </p:spPr>
          <p:txBody>
            <a:bodyPr wrap="none" rtlCol="0">
              <a:spAutoFit/>
            </a:bodyPr>
            <a:lstStyle/>
            <a:p>
              <a:r>
                <a:rPr kumimoji="1" lang="en-US" altLang="ja-JP" sz="1200" b="1" dirty="0"/>
                <a:t>W2</a:t>
              </a:r>
              <a:endParaRPr kumimoji="1" lang="ja-JP" altLang="en-US" sz="1200" b="1" dirty="0"/>
            </a:p>
          </p:txBody>
        </p:sp>
        <p:sp>
          <p:nvSpPr>
            <p:cNvPr id="194" name="テキスト ボックス 193"/>
            <p:cNvSpPr txBox="1"/>
            <p:nvPr/>
          </p:nvSpPr>
          <p:spPr>
            <a:xfrm>
              <a:off x="6620445" y="4142906"/>
              <a:ext cx="413896" cy="276999"/>
            </a:xfrm>
            <a:prstGeom prst="rect">
              <a:avLst/>
            </a:prstGeom>
            <a:noFill/>
          </p:spPr>
          <p:txBody>
            <a:bodyPr wrap="none" rtlCol="0">
              <a:spAutoFit/>
            </a:bodyPr>
            <a:lstStyle/>
            <a:p>
              <a:r>
                <a:rPr kumimoji="1" lang="en-US" altLang="ja-JP" sz="1200" b="1" dirty="0"/>
                <a:t>W3</a:t>
              </a:r>
              <a:endParaRPr kumimoji="1" lang="ja-JP" altLang="en-US" sz="1200" b="1" dirty="0"/>
            </a:p>
          </p:txBody>
        </p:sp>
        <p:sp>
          <p:nvSpPr>
            <p:cNvPr id="195" name="テキスト ボックス 194"/>
            <p:cNvSpPr txBox="1"/>
            <p:nvPr/>
          </p:nvSpPr>
          <p:spPr>
            <a:xfrm>
              <a:off x="5396853" y="4985866"/>
              <a:ext cx="133852" cy="153888"/>
            </a:xfrm>
            <a:prstGeom prst="rect">
              <a:avLst/>
            </a:prstGeom>
            <a:noFill/>
          </p:spPr>
          <p:txBody>
            <a:bodyPr wrap="square" rtlCol="0">
              <a:spAutoFit/>
            </a:bodyPr>
            <a:lstStyle/>
            <a:p>
              <a:r>
                <a:rPr kumimoji="1" lang="en-US" altLang="ja-JP" sz="400" b="1" dirty="0"/>
                <a:t>x</a:t>
              </a:r>
              <a:endParaRPr kumimoji="1" lang="ja-JP" altLang="en-US" sz="400" b="1" dirty="0"/>
            </a:p>
          </p:txBody>
        </p:sp>
        <p:sp>
          <p:nvSpPr>
            <p:cNvPr id="196" name="テキスト ボックス 195"/>
            <p:cNvSpPr txBox="1"/>
            <p:nvPr/>
          </p:nvSpPr>
          <p:spPr>
            <a:xfrm>
              <a:off x="5849947" y="3736790"/>
              <a:ext cx="367408" cy="276999"/>
            </a:xfrm>
            <a:prstGeom prst="rect">
              <a:avLst/>
            </a:prstGeom>
            <a:noFill/>
          </p:spPr>
          <p:txBody>
            <a:bodyPr wrap="none" rtlCol="0">
              <a:spAutoFit/>
            </a:bodyPr>
            <a:lstStyle/>
            <a:p>
              <a:r>
                <a:rPr kumimoji="1" lang="en-US" altLang="ja-JP" sz="1200" b="1" dirty="0"/>
                <a:t>b1</a:t>
              </a:r>
              <a:endParaRPr kumimoji="1" lang="ja-JP" altLang="en-US" sz="1200" b="1" dirty="0"/>
            </a:p>
          </p:txBody>
        </p:sp>
        <p:sp>
          <p:nvSpPr>
            <p:cNvPr id="197" name="テキスト ボックス 196"/>
            <p:cNvSpPr txBox="1"/>
            <p:nvPr/>
          </p:nvSpPr>
          <p:spPr>
            <a:xfrm>
              <a:off x="6367201" y="3411600"/>
              <a:ext cx="367408" cy="276999"/>
            </a:xfrm>
            <a:prstGeom prst="rect">
              <a:avLst/>
            </a:prstGeom>
            <a:noFill/>
          </p:spPr>
          <p:txBody>
            <a:bodyPr wrap="none" rtlCol="0">
              <a:spAutoFit/>
            </a:bodyPr>
            <a:lstStyle/>
            <a:p>
              <a:r>
                <a:rPr kumimoji="1" lang="en-US" altLang="ja-JP" sz="1200" b="1" dirty="0"/>
                <a:t>b2</a:t>
              </a:r>
              <a:endParaRPr kumimoji="1" lang="ja-JP" altLang="en-US" sz="1200" b="1" dirty="0"/>
            </a:p>
          </p:txBody>
        </p:sp>
        <p:sp>
          <p:nvSpPr>
            <p:cNvPr id="198" name="テキスト ボックス 197"/>
            <p:cNvSpPr txBox="1"/>
            <p:nvPr/>
          </p:nvSpPr>
          <p:spPr>
            <a:xfrm>
              <a:off x="6914861" y="3588079"/>
              <a:ext cx="367408" cy="276999"/>
            </a:xfrm>
            <a:prstGeom prst="rect">
              <a:avLst/>
            </a:prstGeom>
            <a:noFill/>
          </p:spPr>
          <p:txBody>
            <a:bodyPr wrap="none" rtlCol="0">
              <a:spAutoFit/>
            </a:bodyPr>
            <a:lstStyle/>
            <a:p>
              <a:r>
                <a:rPr kumimoji="1" lang="en-US" altLang="ja-JP" sz="1200" b="1" dirty="0"/>
                <a:t>b3</a:t>
              </a:r>
              <a:endParaRPr kumimoji="1" lang="ja-JP" altLang="en-US" sz="1200" b="1" dirty="0"/>
            </a:p>
          </p:txBody>
        </p:sp>
        <p:sp>
          <p:nvSpPr>
            <p:cNvPr id="199" name="テキスト ボックス 198"/>
            <p:cNvSpPr txBox="1"/>
            <p:nvPr/>
          </p:nvSpPr>
          <p:spPr>
            <a:xfrm>
              <a:off x="5972135" y="4628315"/>
              <a:ext cx="211502" cy="215444"/>
            </a:xfrm>
            <a:prstGeom prst="rect">
              <a:avLst/>
            </a:prstGeom>
            <a:noFill/>
          </p:spPr>
          <p:txBody>
            <a:bodyPr wrap="square" rtlCol="0">
              <a:spAutoFit/>
            </a:bodyPr>
            <a:lstStyle/>
            <a:p>
              <a:r>
                <a:rPr kumimoji="1" lang="en-US" altLang="ja-JP" sz="400" b="1" dirty="0"/>
                <a:t>z1</a:t>
              </a:r>
              <a:endParaRPr kumimoji="1" lang="ja-JP" altLang="en-US" sz="400" b="1" dirty="0"/>
            </a:p>
          </p:txBody>
        </p:sp>
        <p:sp>
          <p:nvSpPr>
            <p:cNvPr id="200" name="テキスト ボックス 199"/>
            <p:cNvSpPr txBox="1"/>
            <p:nvPr/>
          </p:nvSpPr>
          <p:spPr>
            <a:xfrm>
              <a:off x="6508018" y="4911672"/>
              <a:ext cx="211502" cy="215444"/>
            </a:xfrm>
            <a:prstGeom prst="rect">
              <a:avLst/>
            </a:prstGeom>
            <a:noFill/>
          </p:spPr>
          <p:txBody>
            <a:bodyPr wrap="square" rtlCol="0">
              <a:spAutoFit/>
            </a:bodyPr>
            <a:lstStyle/>
            <a:p>
              <a:r>
                <a:rPr kumimoji="1" lang="en-US" altLang="ja-JP" sz="400" b="1" dirty="0"/>
                <a:t>z2</a:t>
              </a:r>
              <a:endParaRPr kumimoji="1" lang="ja-JP" altLang="en-US" sz="400" b="1" dirty="0"/>
            </a:p>
          </p:txBody>
        </p:sp>
        <p:sp>
          <p:nvSpPr>
            <p:cNvPr id="201" name="テキスト ボックス 200"/>
            <p:cNvSpPr txBox="1"/>
            <p:nvPr/>
          </p:nvSpPr>
          <p:spPr>
            <a:xfrm>
              <a:off x="6972334" y="4728501"/>
              <a:ext cx="211502" cy="215444"/>
            </a:xfrm>
            <a:prstGeom prst="rect">
              <a:avLst/>
            </a:prstGeom>
            <a:noFill/>
          </p:spPr>
          <p:txBody>
            <a:bodyPr wrap="square" rtlCol="0">
              <a:spAutoFit/>
            </a:bodyPr>
            <a:lstStyle/>
            <a:p>
              <a:r>
                <a:rPr kumimoji="1" lang="en-US" altLang="ja-JP" sz="400" b="1" dirty="0"/>
                <a:t>z3</a:t>
              </a:r>
              <a:endParaRPr kumimoji="1" lang="ja-JP" altLang="en-US" sz="400" b="1" dirty="0"/>
            </a:p>
          </p:txBody>
        </p:sp>
        <p:sp>
          <p:nvSpPr>
            <p:cNvPr id="202" name="テキスト ボックス 201"/>
            <p:cNvSpPr txBox="1"/>
            <p:nvPr/>
          </p:nvSpPr>
          <p:spPr>
            <a:xfrm>
              <a:off x="5501316" y="4312011"/>
              <a:ext cx="646331" cy="261610"/>
            </a:xfrm>
            <a:prstGeom prst="rect">
              <a:avLst/>
            </a:prstGeom>
            <a:noFill/>
          </p:spPr>
          <p:txBody>
            <a:bodyPr wrap="none" rtlCol="0">
              <a:spAutoFit/>
            </a:bodyPr>
            <a:lstStyle/>
            <a:p>
              <a:r>
                <a:rPr kumimoji="1" lang="en-US" altLang="ja-JP" sz="1050" dirty="0"/>
                <a:t>50x784</a:t>
              </a:r>
              <a:endParaRPr kumimoji="1" lang="ja-JP" altLang="en-US" sz="1050" dirty="0"/>
            </a:p>
          </p:txBody>
        </p:sp>
        <p:sp>
          <p:nvSpPr>
            <p:cNvPr id="203" name="テキスト ボックス 202"/>
            <p:cNvSpPr txBox="1"/>
            <p:nvPr/>
          </p:nvSpPr>
          <p:spPr>
            <a:xfrm>
              <a:off x="6026712" y="4299993"/>
              <a:ext cx="646331" cy="261610"/>
            </a:xfrm>
            <a:prstGeom prst="rect">
              <a:avLst/>
            </a:prstGeom>
            <a:noFill/>
          </p:spPr>
          <p:txBody>
            <a:bodyPr wrap="none" rtlCol="0">
              <a:spAutoFit/>
            </a:bodyPr>
            <a:lstStyle/>
            <a:p>
              <a:r>
                <a:rPr kumimoji="1" lang="en-US" altLang="ja-JP" sz="1050" dirty="0"/>
                <a:t>100x50</a:t>
              </a:r>
              <a:endParaRPr kumimoji="1" lang="ja-JP" altLang="en-US" sz="1050" dirty="0"/>
            </a:p>
          </p:txBody>
        </p:sp>
        <p:sp>
          <p:nvSpPr>
            <p:cNvPr id="204" name="テキスト ボックス 203"/>
            <p:cNvSpPr txBox="1"/>
            <p:nvPr/>
          </p:nvSpPr>
          <p:spPr>
            <a:xfrm>
              <a:off x="6566553" y="4301597"/>
              <a:ext cx="646331" cy="261610"/>
            </a:xfrm>
            <a:prstGeom prst="rect">
              <a:avLst/>
            </a:prstGeom>
            <a:noFill/>
          </p:spPr>
          <p:txBody>
            <a:bodyPr wrap="none" rtlCol="0">
              <a:spAutoFit/>
            </a:bodyPr>
            <a:lstStyle/>
            <a:p>
              <a:r>
                <a:rPr kumimoji="1" lang="en-US" altLang="ja-JP" sz="1050" dirty="0"/>
                <a:t>10x100</a:t>
              </a:r>
              <a:endParaRPr kumimoji="1" lang="ja-JP" altLang="en-US" sz="1050" dirty="0"/>
            </a:p>
          </p:txBody>
        </p:sp>
        <p:sp>
          <p:nvSpPr>
            <p:cNvPr id="205" name="矢印: 右 30">
              <a:extLst>
                <a:ext uri="{FF2B5EF4-FFF2-40B4-BE49-F238E27FC236}">
                  <a16:creationId xmlns:a16="http://schemas.microsoft.com/office/drawing/2014/main" id="{AE0FE77E-FC00-4298-9A02-4982620B6DAA}"/>
                </a:ext>
              </a:extLst>
            </p:cNvPr>
            <p:cNvSpPr/>
            <p:nvPr/>
          </p:nvSpPr>
          <p:spPr>
            <a:xfrm>
              <a:off x="5328943" y="4065113"/>
              <a:ext cx="283790" cy="3838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800" dirty="0"/>
                <a:t>入力</a:t>
              </a:r>
            </a:p>
          </p:txBody>
        </p:sp>
        <p:sp>
          <p:nvSpPr>
            <p:cNvPr id="206" name="矢印: 右 31">
              <a:extLst>
                <a:ext uri="{FF2B5EF4-FFF2-40B4-BE49-F238E27FC236}">
                  <a16:creationId xmlns:a16="http://schemas.microsoft.com/office/drawing/2014/main" id="{E3D7EC7F-88CD-4690-ABC9-412366CBE7BD}"/>
                </a:ext>
              </a:extLst>
            </p:cNvPr>
            <p:cNvSpPr/>
            <p:nvPr/>
          </p:nvSpPr>
          <p:spPr>
            <a:xfrm>
              <a:off x="6944676" y="4055943"/>
              <a:ext cx="283790" cy="3838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800" dirty="0"/>
                <a:t>出力</a:t>
              </a:r>
            </a:p>
          </p:txBody>
        </p:sp>
      </p:grpSp>
      <p:sp>
        <p:nvSpPr>
          <p:cNvPr id="208" name="正方形/長方形 207"/>
          <p:cNvSpPr/>
          <p:nvPr/>
        </p:nvSpPr>
        <p:spPr>
          <a:xfrm>
            <a:off x="2978177" y="5291174"/>
            <a:ext cx="4207593" cy="1200329"/>
          </a:xfrm>
          <a:prstGeom prst="rect">
            <a:avLst/>
          </a:prstGeom>
        </p:spPr>
        <p:txBody>
          <a:bodyPr wrap="square">
            <a:spAutoFit/>
          </a:bodyPr>
          <a:lstStyle/>
          <a:p>
            <a:r>
              <a:rPr lang="ja-JP" altLang="en-US" dirty="0"/>
              <a:t>学習済</a:t>
            </a:r>
            <a:r>
              <a:rPr lang="en-US" altLang="ja-JP" dirty="0"/>
              <a:t>(</a:t>
            </a:r>
            <a:r>
              <a:rPr lang="ja-JP" altLang="en-US" dirty="0"/>
              <a:t>うまくパラメータが調整された状態</a:t>
            </a:r>
            <a:r>
              <a:rPr lang="en-US" altLang="ja-JP" dirty="0"/>
              <a:t>)</a:t>
            </a:r>
            <a:r>
              <a:rPr lang="ja-JP" altLang="en-US" dirty="0"/>
              <a:t>のニューラルネットに検証用データを入力し、うまく認識されることを検証する</a:t>
            </a:r>
            <a:endParaRPr lang="en-US" altLang="ja-JP" dirty="0"/>
          </a:p>
        </p:txBody>
      </p:sp>
      <p:sp>
        <p:nvSpPr>
          <p:cNvPr id="209" name="正方形/長方形 208">
            <a:extLst>
              <a:ext uri="{FF2B5EF4-FFF2-40B4-BE49-F238E27FC236}">
                <a16:creationId xmlns:a16="http://schemas.microsoft.com/office/drawing/2014/main" id="{D71BE986-08B6-426F-A5BE-79B23457E9F9}"/>
              </a:ext>
            </a:extLst>
          </p:cNvPr>
          <p:cNvSpPr/>
          <p:nvPr/>
        </p:nvSpPr>
        <p:spPr>
          <a:xfrm>
            <a:off x="7123945" y="5406030"/>
            <a:ext cx="234914" cy="260690"/>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2400" dirty="0">
                <a:latin typeface="Mistral" panose="03090702030407020403" pitchFamily="66" charset="0"/>
              </a:rPr>
              <a:t>5</a:t>
            </a:r>
            <a:endParaRPr kumimoji="1" lang="ja-JP" altLang="en-US" sz="2400" dirty="0">
              <a:latin typeface="Mistral" panose="03090702030407020403" pitchFamily="66" charset="0"/>
            </a:endParaRPr>
          </a:p>
        </p:txBody>
      </p:sp>
      <p:sp>
        <p:nvSpPr>
          <p:cNvPr id="210" name="正方形/長方形 209">
            <a:extLst>
              <a:ext uri="{FF2B5EF4-FFF2-40B4-BE49-F238E27FC236}">
                <a16:creationId xmlns:a16="http://schemas.microsoft.com/office/drawing/2014/main" id="{BD74990A-3D2D-470B-8B68-CDDAD80BB57D}"/>
              </a:ext>
            </a:extLst>
          </p:cNvPr>
          <p:cNvSpPr/>
          <p:nvPr/>
        </p:nvSpPr>
        <p:spPr>
          <a:xfrm>
            <a:off x="7177365" y="5751616"/>
            <a:ext cx="234914" cy="260690"/>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sz="2400" dirty="0">
                <a:latin typeface="Mistral" panose="03090702030407020403" pitchFamily="66" charset="0"/>
              </a:rPr>
              <a:t>7</a:t>
            </a:r>
            <a:endParaRPr kumimoji="1" lang="ja-JP" altLang="en-US" sz="2400" dirty="0">
              <a:latin typeface="Mistral" panose="03090702030407020403" pitchFamily="66" charset="0"/>
            </a:endParaRPr>
          </a:p>
        </p:txBody>
      </p:sp>
      <p:sp>
        <p:nvSpPr>
          <p:cNvPr id="211" name="正方形/長方形 210">
            <a:extLst>
              <a:ext uri="{FF2B5EF4-FFF2-40B4-BE49-F238E27FC236}">
                <a16:creationId xmlns:a16="http://schemas.microsoft.com/office/drawing/2014/main" id="{103D0E50-D805-4DA4-8D0F-E1777D102399}"/>
              </a:ext>
            </a:extLst>
          </p:cNvPr>
          <p:cNvSpPr/>
          <p:nvPr/>
        </p:nvSpPr>
        <p:spPr>
          <a:xfrm>
            <a:off x="7068313" y="6102836"/>
            <a:ext cx="234914" cy="260690"/>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2400" dirty="0">
                <a:latin typeface="Mistral" panose="03090702030407020403" pitchFamily="66" charset="0"/>
              </a:rPr>
              <a:t>9</a:t>
            </a:r>
            <a:endParaRPr kumimoji="1" lang="ja-JP" altLang="en-US" sz="2400" dirty="0">
              <a:latin typeface="Mistral" panose="03090702030407020403" pitchFamily="66" charset="0"/>
            </a:endParaRPr>
          </a:p>
        </p:txBody>
      </p:sp>
      <p:sp>
        <p:nvSpPr>
          <p:cNvPr id="212" name="吹き出し: 円形 17">
            <a:extLst>
              <a:ext uri="{FF2B5EF4-FFF2-40B4-BE49-F238E27FC236}">
                <a16:creationId xmlns:a16="http://schemas.microsoft.com/office/drawing/2014/main" id="{5629C521-D6B9-4D3B-8BF1-5C7258E0299C}"/>
              </a:ext>
            </a:extLst>
          </p:cNvPr>
          <p:cNvSpPr/>
          <p:nvPr/>
        </p:nvSpPr>
        <p:spPr>
          <a:xfrm>
            <a:off x="9798010" y="5209463"/>
            <a:ext cx="1213372" cy="402163"/>
          </a:xfrm>
          <a:prstGeom prst="wedgeEllipseCallout">
            <a:avLst>
              <a:gd name="adj1" fmla="val -71644"/>
              <a:gd name="adj2" fmla="val 63542"/>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t>これは「５」です</a:t>
            </a:r>
          </a:p>
        </p:txBody>
      </p:sp>
      <p:sp>
        <p:nvSpPr>
          <p:cNvPr id="213" name="吹き出し: 円形 18">
            <a:extLst>
              <a:ext uri="{FF2B5EF4-FFF2-40B4-BE49-F238E27FC236}">
                <a16:creationId xmlns:a16="http://schemas.microsoft.com/office/drawing/2014/main" id="{D89B525E-888B-4AD3-B47F-84D2B029D15A}"/>
              </a:ext>
            </a:extLst>
          </p:cNvPr>
          <p:cNvSpPr/>
          <p:nvPr/>
        </p:nvSpPr>
        <p:spPr>
          <a:xfrm>
            <a:off x="10146932" y="5627668"/>
            <a:ext cx="1213372" cy="402163"/>
          </a:xfrm>
          <a:prstGeom prst="wedgeEllipseCallout">
            <a:avLst>
              <a:gd name="adj1" fmla="val -82455"/>
              <a:gd name="adj2" fmla="val 7292"/>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t>これは「７」です</a:t>
            </a:r>
          </a:p>
        </p:txBody>
      </p:sp>
      <p:sp>
        <p:nvSpPr>
          <p:cNvPr id="214" name="吹き出し: 円形 19">
            <a:extLst>
              <a:ext uri="{FF2B5EF4-FFF2-40B4-BE49-F238E27FC236}">
                <a16:creationId xmlns:a16="http://schemas.microsoft.com/office/drawing/2014/main" id="{90F6FDB5-B465-4A0F-BA18-2AFE7830CD63}"/>
              </a:ext>
            </a:extLst>
          </p:cNvPr>
          <p:cNvSpPr/>
          <p:nvPr/>
        </p:nvSpPr>
        <p:spPr>
          <a:xfrm>
            <a:off x="9798010" y="6092721"/>
            <a:ext cx="1213372" cy="402163"/>
          </a:xfrm>
          <a:prstGeom prst="wedgeEllipseCallout">
            <a:avLst>
              <a:gd name="adj1" fmla="val -73371"/>
              <a:gd name="adj2" fmla="val -5542"/>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t>これは「９」です</a:t>
            </a:r>
          </a:p>
        </p:txBody>
      </p:sp>
    </p:spTree>
    <p:extLst>
      <p:ext uri="{BB962C8B-B14F-4D97-AF65-F5344CB8AC3E}">
        <p14:creationId xmlns:p14="http://schemas.microsoft.com/office/powerpoint/2010/main" val="3095803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ディープラーニングにおける学習とは</a:t>
            </a:r>
          </a:p>
        </p:txBody>
      </p:sp>
      <p:pic>
        <p:nvPicPr>
          <p:cNvPr id="85" name="図 84"/>
          <p:cNvPicPr>
            <a:picLocks noChangeAspect="1"/>
          </p:cNvPicPr>
          <p:nvPr/>
        </p:nvPicPr>
        <p:blipFill>
          <a:blip r:embed="rId2" cstate="email">
            <a:grayscl/>
            <a:extLst>
              <a:ext uri="{28A0092B-C50C-407E-A947-70E740481C1C}">
                <a14:useLocalDpi xmlns:a14="http://schemas.microsoft.com/office/drawing/2010/main"/>
              </a:ext>
            </a:extLst>
          </a:blip>
          <a:stretch>
            <a:fillRect/>
          </a:stretch>
        </p:blipFill>
        <p:spPr>
          <a:xfrm>
            <a:off x="977034" y="2412693"/>
            <a:ext cx="2209473" cy="2289342"/>
          </a:xfrm>
          <a:prstGeom prst="rect">
            <a:avLst/>
          </a:prstGeom>
        </p:spPr>
      </p:pic>
      <p:sp>
        <p:nvSpPr>
          <p:cNvPr id="86" name="左中かっこ 85"/>
          <p:cNvSpPr/>
          <p:nvPr/>
        </p:nvSpPr>
        <p:spPr>
          <a:xfrm>
            <a:off x="803112" y="2412693"/>
            <a:ext cx="85998" cy="228934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7" name="左中かっこ 86"/>
          <p:cNvSpPr/>
          <p:nvPr/>
        </p:nvSpPr>
        <p:spPr>
          <a:xfrm rot="5400000">
            <a:off x="2038771" y="1173047"/>
            <a:ext cx="85998" cy="220947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8" name="テキスト ボックス 87"/>
          <p:cNvSpPr txBox="1"/>
          <p:nvPr/>
        </p:nvSpPr>
        <p:spPr>
          <a:xfrm>
            <a:off x="1846770" y="1873406"/>
            <a:ext cx="470000" cy="400110"/>
          </a:xfrm>
          <a:prstGeom prst="rect">
            <a:avLst/>
          </a:prstGeom>
          <a:noFill/>
        </p:spPr>
        <p:txBody>
          <a:bodyPr wrap="none" rtlCol="0">
            <a:spAutoFit/>
          </a:bodyPr>
          <a:lstStyle/>
          <a:p>
            <a:r>
              <a:rPr kumimoji="1" lang="en-US" altLang="ja-JP" sz="2000" dirty="0"/>
              <a:t>28</a:t>
            </a:r>
            <a:endParaRPr kumimoji="1" lang="ja-JP" altLang="en-US" sz="2000" dirty="0"/>
          </a:p>
        </p:txBody>
      </p:sp>
      <p:sp>
        <p:nvSpPr>
          <p:cNvPr id="89" name="テキスト ボックス 88"/>
          <p:cNvSpPr txBox="1"/>
          <p:nvPr/>
        </p:nvSpPr>
        <p:spPr>
          <a:xfrm rot="16200000">
            <a:off x="445133" y="3336144"/>
            <a:ext cx="470000" cy="400110"/>
          </a:xfrm>
          <a:prstGeom prst="rect">
            <a:avLst/>
          </a:prstGeom>
          <a:noFill/>
        </p:spPr>
        <p:txBody>
          <a:bodyPr wrap="none" rtlCol="0">
            <a:spAutoFit/>
          </a:bodyPr>
          <a:lstStyle/>
          <a:p>
            <a:r>
              <a:rPr kumimoji="1" lang="en-US" altLang="ja-JP" sz="2000" dirty="0"/>
              <a:t>28</a:t>
            </a:r>
            <a:endParaRPr kumimoji="1" lang="ja-JP" altLang="en-US" sz="2000" dirty="0"/>
          </a:p>
        </p:txBody>
      </p:sp>
      <p:sp>
        <p:nvSpPr>
          <p:cNvPr id="91" name="テキスト ボックス 90"/>
          <p:cNvSpPr txBox="1"/>
          <p:nvPr/>
        </p:nvSpPr>
        <p:spPr>
          <a:xfrm>
            <a:off x="365337" y="5043963"/>
            <a:ext cx="3400049" cy="1200329"/>
          </a:xfrm>
          <a:prstGeom prst="rect">
            <a:avLst/>
          </a:prstGeom>
          <a:noFill/>
        </p:spPr>
        <p:txBody>
          <a:bodyPr wrap="square" rtlCol="0">
            <a:spAutoFit/>
          </a:bodyPr>
          <a:lstStyle/>
          <a:p>
            <a:r>
              <a:rPr lang="en-US" altLang="ja-JP" dirty="0"/>
              <a:t>28x28=784</a:t>
            </a:r>
            <a:r>
              <a:rPr lang="ja-JP" altLang="en-US" dirty="0"/>
              <a:t>個の格子</a:t>
            </a:r>
            <a:r>
              <a:rPr lang="en-US" altLang="ja-JP" dirty="0"/>
              <a:t>(</a:t>
            </a:r>
            <a:r>
              <a:rPr lang="ja-JP" altLang="en-US" dirty="0"/>
              <a:t>ピクセル</a:t>
            </a:r>
            <a:r>
              <a:rPr lang="en-US" altLang="ja-JP" dirty="0"/>
              <a:t>)</a:t>
            </a:r>
            <a:r>
              <a:rPr lang="ja-JP" altLang="en-US" dirty="0"/>
              <a:t>ごとに</a:t>
            </a:r>
            <a:r>
              <a:rPr lang="en-US" altLang="ja-JP" dirty="0"/>
              <a:t>0~1</a:t>
            </a:r>
            <a:r>
              <a:rPr kumimoji="1" lang="ja-JP" altLang="en-US" dirty="0"/>
              <a:t>の</a:t>
            </a:r>
            <a:r>
              <a:rPr kumimoji="1" lang="en-US" altLang="ja-JP" dirty="0"/>
              <a:t>255</a:t>
            </a:r>
            <a:r>
              <a:rPr kumimoji="1" lang="ja-JP" altLang="en-US" dirty="0"/>
              <a:t>段階の</a:t>
            </a:r>
            <a:r>
              <a:rPr lang="ja-JP" altLang="en-US" dirty="0"/>
              <a:t>値で明るさを示すことで手書き文字を表現</a:t>
            </a:r>
            <a:endParaRPr kumimoji="1" lang="en-US" altLang="ja-JP" dirty="0"/>
          </a:p>
        </p:txBody>
      </p:sp>
      <p:pic>
        <p:nvPicPr>
          <p:cNvPr id="93" name="図 9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08186" y="2409668"/>
            <a:ext cx="2780716" cy="2182690"/>
          </a:xfrm>
          <a:prstGeom prst="rect">
            <a:avLst/>
          </a:prstGeom>
        </p:spPr>
      </p:pic>
      <p:sp>
        <p:nvSpPr>
          <p:cNvPr id="94" name="テキスト ボックス 93"/>
          <p:cNvSpPr txBox="1"/>
          <p:nvPr/>
        </p:nvSpPr>
        <p:spPr>
          <a:xfrm>
            <a:off x="6553707" y="2856463"/>
            <a:ext cx="195639" cy="164495"/>
          </a:xfrm>
          <a:prstGeom prst="rect">
            <a:avLst/>
          </a:prstGeom>
          <a:noFill/>
        </p:spPr>
        <p:txBody>
          <a:bodyPr wrap="square" rtlCol="0">
            <a:spAutoFit/>
          </a:bodyPr>
          <a:lstStyle/>
          <a:p>
            <a:r>
              <a:rPr kumimoji="1" lang="en-US" altLang="ja-JP" sz="100" dirty="0">
                <a:solidFill>
                  <a:schemeClr val="accent2"/>
                </a:solidFill>
              </a:rPr>
              <a:t>1</a:t>
            </a:r>
            <a:endParaRPr kumimoji="1" lang="ja-JP" altLang="en-US" sz="100" dirty="0">
              <a:solidFill>
                <a:schemeClr val="accent2"/>
              </a:solidFill>
            </a:endParaRPr>
          </a:p>
        </p:txBody>
      </p:sp>
      <p:sp>
        <p:nvSpPr>
          <p:cNvPr id="95" name="テキスト ボックス 94"/>
          <p:cNvSpPr txBox="1"/>
          <p:nvPr/>
        </p:nvSpPr>
        <p:spPr>
          <a:xfrm>
            <a:off x="6553707" y="2706821"/>
            <a:ext cx="195639" cy="164495"/>
          </a:xfrm>
          <a:prstGeom prst="rect">
            <a:avLst/>
          </a:prstGeom>
          <a:noFill/>
        </p:spPr>
        <p:txBody>
          <a:bodyPr wrap="square" rtlCol="0">
            <a:spAutoFit/>
          </a:bodyPr>
          <a:lstStyle/>
          <a:p>
            <a:r>
              <a:rPr kumimoji="1" lang="en-US" altLang="ja-JP" sz="100" dirty="0">
                <a:solidFill>
                  <a:schemeClr val="accent2"/>
                </a:solidFill>
              </a:rPr>
              <a:t>0</a:t>
            </a:r>
            <a:endParaRPr kumimoji="1" lang="ja-JP" altLang="en-US" sz="100" dirty="0">
              <a:solidFill>
                <a:schemeClr val="accent2"/>
              </a:solidFill>
            </a:endParaRPr>
          </a:p>
        </p:txBody>
      </p:sp>
      <p:sp>
        <p:nvSpPr>
          <p:cNvPr id="96" name="テキスト ボックス 95"/>
          <p:cNvSpPr txBox="1"/>
          <p:nvPr/>
        </p:nvSpPr>
        <p:spPr>
          <a:xfrm>
            <a:off x="6553707" y="3006104"/>
            <a:ext cx="195639" cy="164495"/>
          </a:xfrm>
          <a:prstGeom prst="rect">
            <a:avLst/>
          </a:prstGeom>
          <a:noFill/>
        </p:spPr>
        <p:txBody>
          <a:bodyPr wrap="square" rtlCol="0">
            <a:spAutoFit/>
          </a:bodyPr>
          <a:lstStyle/>
          <a:p>
            <a:r>
              <a:rPr kumimoji="1" lang="en-US" altLang="ja-JP" sz="100" dirty="0">
                <a:solidFill>
                  <a:schemeClr val="accent2"/>
                </a:solidFill>
              </a:rPr>
              <a:t>2</a:t>
            </a:r>
            <a:endParaRPr kumimoji="1" lang="ja-JP" altLang="en-US" sz="100" dirty="0">
              <a:solidFill>
                <a:schemeClr val="accent2"/>
              </a:solidFill>
            </a:endParaRPr>
          </a:p>
        </p:txBody>
      </p:sp>
      <p:sp>
        <p:nvSpPr>
          <p:cNvPr id="97" name="テキスト ボックス 96"/>
          <p:cNvSpPr txBox="1"/>
          <p:nvPr/>
        </p:nvSpPr>
        <p:spPr>
          <a:xfrm>
            <a:off x="6553707" y="3155748"/>
            <a:ext cx="195639" cy="164495"/>
          </a:xfrm>
          <a:prstGeom prst="rect">
            <a:avLst/>
          </a:prstGeom>
          <a:noFill/>
        </p:spPr>
        <p:txBody>
          <a:bodyPr wrap="square" rtlCol="0">
            <a:spAutoFit/>
          </a:bodyPr>
          <a:lstStyle/>
          <a:p>
            <a:r>
              <a:rPr kumimoji="1" lang="en-US" altLang="ja-JP" sz="100" dirty="0">
                <a:solidFill>
                  <a:schemeClr val="accent2"/>
                </a:solidFill>
              </a:rPr>
              <a:t>3</a:t>
            </a:r>
            <a:endParaRPr kumimoji="1" lang="ja-JP" altLang="en-US" sz="100" dirty="0">
              <a:solidFill>
                <a:schemeClr val="accent2"/>
              </a:solidFill>
            </a:endParaRPr>
          </a:p>
        </p:txBody>
      </p:sp>
      <p:sp>
        <p:nvSpPr>
          <p:cNvPr id="98" name="テキスト ボックス 97"/>
          <p:cNvSpPr txBox="1"/>
          <p:nvPr/>
        </p:nvSpPr>
        <p:spPr>
          <a:xfrm>
            <a:off x="6553707" y="3455032"/>
            <a:ext cx="195639" cy="164495"/>
          </a:xfrm>
          <a:prstGeom prst="rect">
            <a:avLst/>
          </a:prstGeom>
          <a:noFill/>
        </p:spPr>
        <p:txBody>
          <a:bodyPr wrap="square" rtlCol="0">
            <a:spAutoFit/>
          </a:bodyPr>
          <a:lstStyle/>
          <a:p>
            <a:r>
              <a:rPr kumimoji="1" lang="en-US" altLang="ja-JP" sz="100" dirty="0">
                <a:solidFill>
                  <a:schemeClr val="accent2"/>
                </a:solidFill>
              </a:rPr>
              <a:t>5</a:t>
            </a:r>
            <a:endParaRPr kumimoji="1" lang="ja-JP" altLang="en-US" sz="100" dirty="0">
              <a:solidFill>
                <a:schemeClr val="accent2"/>
              </a:solidFill>
            </a:endParaRPr>
          </a:p>
        </p:txBody>
      </p:sp>
      <p:sp>
        <p:nvSpPr>
          <p:cNvPr id="99" name="テキスト ボックス 98"/>
          <p:cNvSpPr txBox="1"/>
          <p:nvPr/>
        </p:nvSpPr>
        <p:spPr>
          <a:xfrm>
            <a:off x="6553707" y="3305389"/>
            <a:ext cx="195639" cy="164495"/>
          </a:xfrm>
          <a:prstGeom prst="rect">
            <a:avLst/>
          </a:prstGeom>
          <a:noFill/>
        </p:spPr>
        <p:txBody>
          <a:bodyPr wrap="square" rtlCol="0">
            <a:spAutoFit/>
          </a:bodyPr>
          <a:lstStyle/>
          <a:p>
            <a:r>
              <a:rPr lang="en-US" altLang="ja-JP" sz="100" dirty="0">
                <a:solidFill>
                  <a:schemeClr val="accent2"/>
                </a:solidFill>
              </a:rPr>
              <a:t>4</a:t>
            </a:r>
            <a:endParaRPr kumimoji="1" lang="ja-JP" altLang="en-US" sz="100" dirty="0">
              <a:solidFill>
                <a:schemeClr val="accent2"/>
              </a:solidFill>
            </a:endParaRPr>
          </a:p>
        </p:txBody>
      </p:sp>
      <p:sp>
        <p:nvSpPr>
          <p:cNvPr id="100" name="テキスト ボックス 99"/>
          <p:cNvSpPr txBox="1"/>
          <p:nvPr/>
        </p:nvSpPr>
        <p:spPr>
          <a:xfrm>
            <a:off x="6553707" y="3604676"/>
            <a:ext cx="195639" cy="164495"/>
          </a:xfrm>
          <a:prstGeom prst="rect">
            <a:avLst/>
          </a:prstGeom>
          <a:noFill/>
        </p:spPr>
        <p:txBody>
          <a:bodyPr wrap="square" rtlCol="0">
            <a:spAutoFit/>
          </a:bodyPr>
          <a:lstStyle/>
          <a:p>
            <a:r>
              <a:rPr kumimoji="1" lang="en-US" altLang="ja-JP" sz="100" dirty="0">
                <a:solidFill>
                  <a:schemeClr val="accent2"/>
                </a:solidFill>
              </a:rPr>
              <a:t>6</a:t>
            </a:r>
            <a:endParaRPr kumimoji="1" lang="ja-JP" altLang="en-US" sz="100" dirty="0">
              <a:solidFill>
                <a:schemeClr val="accent2"/>
              </a:solidFill>
            </a:endParaRPr>
          </a:p>
        </p:txBody>
      </p:sp>
      <p:sp>
        <p:nvSpPr>
          <p:cNvPr id="101" name="テキスト ボックス 100"/>
          <p:cNvSpPr txBox="1"/>
          <p:nvPr/>
        </p:nvSpPr>
        <p:spPr>
          <a:xfrm>
            <a:off x="6553707" y="3754319"/>
            <a:ext cx="195639" cy="164495"/>
          </a:xfrm>
          <a:prstGeom prst="rect">
            <a:avLst/>
          </a:prstGeom>
          <a:noFill/>
        </p:spPr>
        <p:txBody>
          <a:bodyPr wrap="square" rtlCol="0">
            <a:spAutoFit/>
          </a:bodyPr>
          <a:lstStyle/>
          <a:p>
            <a:r>
              <a:rPr kumimoji="1" lang="en-US" altLang="ja-JP" sz="100" dirty="0">
                <a:solidFill>
                  <a:schemeClr val="accent2"/>
                </a:solidFill>
              </a:rPr>
              <a:t>7</a:t>
            </a:r>
            <a:endParaRPr kumimoji="1" lang="ja-JP" altLang="en-US" sz="100" dirty="0">
              <a:solidFill>
                <a:schemeClr val="accent2"/>
              </a:solidFill>
            </a:endParaRPr>
          </a:p>
        </p:txBody>
      </p:sp>
      <p:sp>
        <p:nvSpPr>
          <p:cNvPr id="102" name="テキスト ボックス 101"/>
          <p:cNvSpPr txBox="1"/>
          <p:nvPr/>
        </p:nvSpPr>
        <p:spPr>
          <a:xfrm>
            <a:off x="6553707" y="4053604"/>
            <a:ext cx="195639" cy="164495"/>
          </a:xfrm>
          <a:prstGeom prst="rect">
            <a:avLst/>
          </a:prstGeom>
          <a:noFill/>
        </p:spPr>
        <p:txBody>
          <a:bodyPr wrap="square" rtlCol="0">
            <a:spAutoFit/>
          </a:bodyPr>
          <a:lstStyle/>
          <a:p>
            <a:r>
              <a:rPr kumimoji="1" lang="en-US" altLang="ja-JP" sz="100" dirty="0"/>
              <a:t>9</a:t>
            </a:r>
            <a:endParaRPr kumimoji="1" lang="ja-JP" altLang="en-US" sz="100" dirty="0"/>
          </a:p>
        </p:txBody>
      </p:sp>
      <p:sp>
        <p:nvSpPr>
          <p:cNvPr id="103" name="テキスト ボックス 102"/>
          <p:cNvSpPr txBox="1"/>
          <p:nvPr/>
        </p:nvSpPr>
        <p:spPr>
          <a:xfrm>
            <a:off x="6553707" y="3903959"/>
            <a:ext cx="195639" cy="164495"/>
          </a:xfrm>
          <a:prstGeom prst="rect">
            <a:avLst/>
          </a:prstGeom>
          <a:noFill/>
        </p:spPr>
        <p:txBody>
          <a:bodyPr wrap="square" rtlCol="0">
            <a:spAutoFit/>
          </a:bodyPr>
          <a:lstStyle/>
          <a:p>
            <a:r>
              <a:rPr lang="en-US" altLang="ja-JP" sz="100" dirty="0"/>
              <a:t>8</a:t>
            </a:r>
            <a:endParaRPr kumimoji="1" lang="ja-JP" altLang="en-US" sz="100" dirty="0"/>
          </a:p>
        </p:txBody>
      </p:sp>
      <p:sp>
        <p:nvSpPr>
          <p:cNvPr id="104" name="テキスト ボックス 103"/>
          <p:cNvSpPr txBox="1"/>
          <p:nvPr/>
        </p:nvSpPr>
        <p:spPr>
          <a:xfrm>
            <a:off x="4298914" y="3329614"/>
            <a:ext cx="632033" cy="422987"/>
          </a:xfrm>
          <a:prstGeom prst="rect">
            <a:avLst/>
          </a:prstGeom>
          <a:noFill/>
        </p:spPr>
        <p:txBody>
          <a:bodyPr wrap="none" rtlCol="0">
            <a:spAutoFit/>
          </a:bodyPr>
          <a:lstStyle/>
          <a:p>
            <a:r>
              <a:rPr kumimoji="1" lang="en-US" altLang="ja-JP" sz="1200" b="1" dirty="0"/>
              <a:t>W1</a:t>
            </a:r>
            <a:endParaRPr kumimoji="1" lang="ja-JP" altLang="en-US" sz="1200" b="1" dirty="0"/>
          </a:p>
        </p:txBody>
      </p:sp>
      <p:sp>
        <p:nvSpPr>
          <p:cNvPr id="105" name="テキスト ボックス 104"/>
          <p:cNvSpPr txBox="1"/>
          <p:nvPr/>
        </p:nvSpPr>
        <p:spPr>
          <a:xfrm>
            <a:off x="5084456" y="3312357"/>
            <a:ext cx="632033" cy="422987"/>
          </a:xfrm>
          <a:prstGeom prst="rect">
            <a:avLst/>
          </a:prstGeom>
          <a:noFill/>
        </p:spPr>
        <p:txBody>
          <a:bodyPr wrap="none" rtlCol="0">
            <a:spAutoFit/>
          </a:bodyPr>
          <a:lstStyle/>
          <a:p>
            <a:r>
              <a:rPr kumimoji="1" lang="en-US" altLang="ja-JP" sz="1200" b="1" dirty="0"/>
              <a:t>W2</a:t>
            </a:r>
            <a:endParaRPr kumimoji="1" lang="ja-JP" altLang="en-US" sz="1200" b="1" dirty="0"/>
          </a:p>
        </p:txBody>
      </p:sp>
      <p:sp>
        <p:nvSpPr>
          <p:cNvPr id="106" name="テキスト ボックス 105"/>
          <p:cNvSpPr txBox="1"/>
          <p:nvPr/>
        </p:nvSpPr>
        <p:spPr>
          <a:xfrm>
            <a:off x="5869997" y="3312368"/>
            <a:ext cx="632033" cy="422987"/>
          </a:xfrm>
          <a:prstGeom prst="rect">
            <a:avLst/>
          </a:prstGeom>
          <a:noFill/>
        </p:spPr>
        <p:txBody>
          <a:bodyPr wrap="none" rtlCol="0">
            <a:spAutoFit/>
          </a:bodyPr>
          <a:lstStyle/>
          <a:p>
            <a:r>
              <a:rPr kumimoji="1" lang="en-US" altLang="ja-JP" sz="1200" b="1" dirty="0"/>
              <a:t>W3</a:t>
            </a:r>
            <a:endParaRPr kumimoji="1" lang="ja-JP" altLang="en-US" sz="1200" b="1" dirty="0"/>
          </a:p>
        </p:txBody>
      </p:sp>
      <p:sp>
        <p:nvSpPr>
          <p:cNvPr id="107" name="テキスト ボックス 106"/>
          <p:cNvSpPr txBox="1"/>
          <p:nvPr/>
        </p:nvSpPr>
        <p:spPr>
          <a:xfrm>
            <a:off x="4001531" y="4599596"/>
            <a:ext cx="204397" cy="234992"/>
          </a:xfrm>
          <a:prstGeom prst="rect">
            <a:avLst/>
          </a:prstGeom>
          <a:noFill/>
        </p:spPr>
        <p:txBody>
          <a:bodyPr wrap="square" rtlCol="0">
            <a:spAutoFit/>
          </a:bodyPr>
          <a:lstStyle/>
          <a:p>
            <a:r>
              <a:rPr kumimoji="1" lang="en-US" altLang="ja-JP" sz="400" b="1" dirty="0"/>
              <a:t>x</a:t>
            </a:r>
            <a:endParaRPr kumimoji="1" lang="ja-JP" altLang="en-US" sz="400" b="1" dirty="0"/>
          </a:p>
        </p:txBody>
      </p:sp>
      <p:sp>
        <p:nvSpPr>
          <p:cNvPr id="108" name="テキスト ボックス 107"/>
          <p:cNvSpPr txBox="1"/>
          <p:nvPr/>
        </p:nvSpPr>
        <p:spPr>
          <a:xfrm>
            <a:off x="4693421" y="2692215"/>
            <a:ext cx="561044" cy="422987"/>
          </a:xfrm>
          <a:prstGeom prst="rect">
            <a:avLst/>
          </a:prstGeom>
          <a:noFill/>
        </p:spPr>
        <p:txBody>
          <a:bodyPr wrap="none" rtlCol="0">
            <a:spAutoFit/>
          </a:bodyPr>
          <a:lstStyle/>
          <a:p>
            <a:r>
              <a:rPr kumimoji="1" lang="en-US" altLang="ja-JP" sz="1200" b="1" dirty="0"/>
              <a:t>b1</a:t>
            </a:r>
            <a:endParaRPr kumimoji="1" lang="ja-JP" altLang="en-US" sz="1200" b="1" dirty="0"/>
          </a:p>
        </p:txBody>
      </p:sp>
      <p:sp>
        <p:nvSpPr>
          <p:cNvPr id="109" name="テキスト ボックス 108"/>
          <p:cNvSpPr txBox="1"/>
          <p:nvPr/>
        </p:nvSpPr>
        <p:spPr>
          <a:xfrm>
            <a:off x="5483285" y="2195639"/>
            <a:ext cx="561044" cy="422987"/>
          </a:xfrm>
          <a:prstGeom prst="rect">
            <a:avLst/>
          </a:prstGeom>
          <a:noFill/>
        </p:spPr>
        <p:txBody>
          <a:bodyPr wrap="none" rtlCol="0">
            <a:spAutoFit/>
          </a:bodyPr>
          <a:lstStyle/>
          <a:p>
            <a:r>
              <a:rPr kumimoji="1" lang="en-US" altLang="ja-JP" sz="1200" b="1" dirty="0"/>
              <a:t>b2</a:t>
            </a:r>
            <a:endParaRPr kumimoji="1" lang="ja-JP" altLang="en-US" sz="1200" b="1" dirty="0"/>
          </a:p>
        </p:txBody>
      </p:sp>
      <p:sp>
        <p:nvSpPr>
          <p:cNvPr id="110" name="テキスト ボックス 109"/>
          <p:cNvSpPr txBox="1"/>
          <p:nvPr/>
        </p:nvSpPr>
        <p:spPr>
          <a:xfrm>
            <a:off x="6319581" y="2465128"/>
            <a:ext cx="561044" cy="422987"/>
          </a:xfrm>
          <a:prstGeom prst="rect">
            <a:avLst/>
          </a:prstGeom>
          <a:noFill/>
        </p:spPr>
        <p:txBody>
          <a:bodyPr wrap="none" rtlCol="0">
            <a:spAutoFit/>
          </a:bodyPr>
          <a:lstStyle/>
          <a:p>
            <a:r>
              <a:rPr kumimoji="1" lang="en-US" altLang="ja-JP" sz="1200" b="1" dirty="0"/>
              <a:t>b3</a:t>
            </a:r>
            <a:endParaRPr kumimoji="1" lang="ja-JP" altLang="en-US" sz="1200" b="1" dirty="0"/>
          </a:p>
        </p:txBody>
      </p:sp>
      <p:sp>
        <p:nvSpPr>
          <p:cNvPr id="111" name="テキスト ボックス 110"/>
          <p:cNvSpPr txBox="1"/>
          <p:nvPr/>
        </p:nvSpPr>
        <p:spPr>
          <a:xfrm>
            <a:off x="4880006" y="4053604"/>
            <a:ext cx="322971" cy="328990"/>
          </a:xfrm>
          <a:prstGeom prst="rect">
            <a:avLst/>
          </a:prstGeom>
          <a:noFill/>
        </p:spPr>
        <p:txBody>
          <a:bodyPr wrap="square" rtlCol="0">
            <a:spAutoFit/>
          </a:bodyPr>
          <a:lstStyle/>
          <a:p>
            <a:r>
              <a:rPr kumimoji="1" lang="en-US" altLang="ja-JP" sz="400" b="1" dirty="0"/>
              <a:t>z1</a:t>
            </a:r>
            <a:endParaRPr kumimoji="1" lang="ja-JP" altLang="en-US" sz="400" b="1" dirty="0"/>
          </a:p>
        </p:txBody>
      </p:sp>
      <p:sp>
        <p:nvSpPr>
          <p:cNvPr id="112" name="テキスト ボックス 111"/>
          <p:cNvSpPr txBox="1"/>
          <p:nvPr/>
        </p:nvSpPr>
        <p:spPr>
          <a:xfrm>
            <a:off x="5698318" y="4486299"/>
            <a:ext cx="322971" cy="328990"/>
          </a:xfrm>
          <a:prstGeom prst="rect">
            <a:avLst/>
          </a:prstGeom>
          <a:noFill/>
        </p:spPr>
        <p:txBody>
          <a:bodyPr wrap="square" rtlCol="0">
            <a:spAutoFit/>
          </a:bodyPr>
          <a:lstStyle/>
          <a:p>
            <a:r>
              <a:rPr kumimoji="1" lang="en-US" altLang="ja-JP" sz="400" b="1" dirty="0"/>
              <a:t>z2</a:t>
            </a:r>
            <a:endParaRPr kumimoji="1" lang="ja-JP" altLang="en-US" sz="400" b="1" dirty="0"/>
          </a:p>
        </p:txBody>
      </p:sp>
      <p:sp>
        <p:nvSpPr>
          <p:cNvPr id="113" name="テキスト ボックス 112"/>
          <p:cNvSpPr txBox="1"/>
          <p:nvPr/>
        </p:nvSpPr>
        <p:spPr>
          <a:xfrm>
            <a:off x="6407344" y="4206591"/>
            <a:ext cx="322971" cy="328990"/>
          </a:xfrm>
          <a:prstGeom prst="rect">
            <a:avLst/>
          </a:prstGeom>
          <a:noFill/>
        </p:spPr>
        <p:txBody>
          <a:bodyPr wrap="square" rtlCol="0">
            <a:spAutoFit/>
          </a:bodyPr>
          <a:lstStyle/>
          <a:p>
            <a:r>
              <a:rPr kumimoji="1" lang="en-US" altLang="ja-JP" sz="400" b="1" dirty="0"/>
              <a:t>z3</a:t>
            </a:r>
            <a:endParaRPr kumimoji="1" lang="ja-JP" altLang="en-US" sz="400" b="1" dirty="0"/>
          </a:p>
        </p:txBody>
      </p:sp>
      <p:sp>
        <p:nvSpPr>
          <p:cNvPr id="114" name="テキスト ボックス 113"/>
          <p:cNvSpPr txBox="1"/>
          <p:nvPr/>
        </p:nvSpPr>
        <p:spPr>
          <a:xfrm>
            <a:off x="4161050" y="3570597"/>
            <a:ext cx="986969" cy="399487"/>
          </a:xfrm>
          <a:prstGeom prst="rect">
            <a:avLst/>
          </a:prstGeom>
          <a:noFill/>
        </p:spPr>
        <p:txBody>
          <a:bodyPr wrap="none" rtlCol="0">
            <a:spAutoFit/>
          </a:bodyPr>
          <a:lstStyle/>
          <a:p>
            <a:r>
              <a:rPr kumimoji="1" lang="en-US" altLang="ja-JP" sz="1050" dirty="0"/>
              <a:t>50x784</a:t>
            </a:r>
            <a:endParaRPr kumimoji="1" lang="ja-JP" altLang="en-US" sz="1050" dirty="0"/>
          </a:p>
        </p:txBody>
      </p:sp>
      <p:sp>
        <p:nvSpPr>
          <p:cNvPr id="115" name="テキスト ボックス 114"/>
          <p:cNvSpPr txBox="1"/>
          <p:nvPr/>
        </p:nvSpPr>
        <p:spPr>
          <a:xfrm>
            <a:off x="4963347" y="3552245"/>
            <a:ext cx="986969" cy="399487"/>
          </a:xfrm>
          <a:prstGeom prst="rect">
            <a:avLst/>
          </a:prstGeom>
          <a:noFill/>
        </p:spPr>
        <p:txBody>
          <a:bodyPr wrap="none" rtlCol="0">
            <a:spAutoFit/>
          </a:bodyPr>
          <a:lstStyle/>
          <a:p>
            <a:r>
              <a:rPr kumimoji="1" lang="en-US" altLang="ja-JP" sz="1050" dirty="0"/>
              <a:t>100x50</a:t>
            </a:r>
            <a:endParaRPr kumimoji="1" lang="ja-JP" altLang="en-US" sz="1050" dirty="0"/>
          </a:p>
        </p:txBody>
      </p:sp>
      <p:sp>
        <p:nvSpPr>
          <p:cNvPr id="116" name="テキスト ボックス 115"/>
          <p:cNvSpPr txBox="1"/>
          <p:nvPr/>
        </p:nvSpPr>
        <p:spPr>
          <a:xfrm>
            <a:off x="5787703" y="3554694"/>
            <a:ext cx="986969" cy="399487"/>
          </a:xfrm>
          <a:prstGeom prst="rect">
            <a:avLst/>
          </a:prstGeom>
          <a:noFill/>
        </p:spPr>
        <p:txBody>
          <a:bodyPr wrap="none" rtlCol="0">
            <a:spAutoFit/>
          </a:bodyPr>
          <a:lstStyle/>
          <a:p>
            <a:r>
              <a:rPr kumimoji="1" lang="en-US" altLang="ja-JP" sz="1050" dirty="0"/>
              <a:t>10x100</a:t>
            </a:r>
            <a:endParaRPr kumimoji="1" lang="ja-JP" altLang="en-US" sz="1050" dirty="0"/>
          </a:p>
        </p:txBody>
      </p:sp>
      <p:sp>
        <p:nvSpPr>
          <p:cNvPr id="117" name="矢印: 右 30">
            <a:extLst>
              <a:ext uri="{FF2B5EF4-FFF2-40B4-BE49-F238E27FC236}">
                <a16:creationId xmlns:a16="http://schemas.microsoft.com/office/drawing/2014/main" id="{AE0FE77E-FC00-4298-9A02-4982620B6DAA}"/>
              </a:ext>
            </a:extLst>
          </p:cNvPr>
          <p:cNvSpPr/>
          <p:nvPr/>
        </p:nvSpPr>
        <p:spPr>
          <a:xfrm>
            <a:off x="3324713" y="3009319"/>
            <a:ext cx="722247" cy="9768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400" dirty="0"/>
              <a:t>入力</a:t>
            </a:r>
          </a:p>
        </p:txBody>
      </p:sp>
      <p:sp>
        <p:nvSpPr>
          <p:cNvPr id="118" name="矢印: 右 31">
            <a:extLst>
              <a:ext uri="{FF2B5EF4-FFF2-40B4-BE49-F238E27FC236}">
                <a16:creationId xmlns:a16="http://schemas.microsoft.com/office/drawing/2014/main" id="{E3D7EC7F-88CD-4690-ABC9-412366CBE7BD}"/>
              </a:ext>
            </a:extLst>
          </p:cNvPr>
          <p:cNvSpPr/>
          <p:nvPr/>
        </p:nvSpPr>
        <p:spPr>
          <a:xfrm>
            <a:off x="6616191" y="2995316"/>
            <a:ext cx="722247" cy="9768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1400" dirty="0"/>
              <a:t>出力</a:t>
            </a:r>
          </a:p>
        </p:txBody>
      </p:sp>
      <p:sp>
        <p:nvSpPr>
          <p:cNvPr id="135" name="思考の吹き出し: 雲形 134">
            <a:extLst>
              <a:ext uri="{FF2B5EF4-FFF2-40B4-BE49-F238E27FC236}">
                <a16:creationId xmlns:a16="http://schemas.microsoft.com/office/drawing/2014/main" id="{F111977E-8B0E-44A3-BF0A-78FBE3B7A55D}"/>
              </a:ext>
            </a:extLst>
          </p:cNvPr>
          <p:cNvSpPr/>
          <p:nvPr/>
        </p:nvSpPr>
        <p:spPr>
          <a:xfrm>
            <a:off x="5316724" y="4764297"/>
            <a:ext cx="4717861" cy="2375527"/>
          </a:xfrm>
          <a:prstGeom prst="cloudCallout">
            <a:avLst>
              <a:gd name="adj1" fmla="val -31543"/>
              <a:gd name="adj2" fmla="val -81058"/>
            </a:avLst>
          </a:prstGeom>
          <a:ln w="63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5" name="グループ化 4"/>
          <p:cNvGrpSpPr/>
          <p:nvPr/>
        </p:nvGrpSpPr>
        <p:grpSpPr>
          <a:xfrm>
            <a:off x="6021289" y="5054926"/>
            <a:ext cx="3630941" cy="1811468"/>
            <a:chOff x="7392300" y="4451006"/>
            <a:chExt cx="4799700" cy="2394559"/>
          </a:xfrm>
        </p:grpSpPr>
        <p:grpSp>
          <p:nvGrpSpPr>
            <p:cNvPr id="374" name="グループ化 373">
              <a:extLst>
                <a:ext uri="{FF2B5EF4-FFF2-40B4-BE49-F238E27FC236}">
                  <a16:creationId xmlns:a16="http://schemas.microsoft.com/office/drawing/2014/main" id="{009E79B4-65C5-41B8-A07E-521885FD50E5}"/>
                </a:ext>
              </a:extLst>
            </p:cNvPr>
            <p:cNvGrpSpPr/>
            <p:nvPr/>
          </p:nvGrpSpPr>
          <p:grpSpPr>
            <a:xfrm>
              <a:off x="7392300" y="4463048"/>
              <a:ext cx="3191414" cy="2382517"/>
              <a:chOff x="6380535" y="3467143"/>
              <a:chExt cx="5267818" cy="3932635"/>
            </a:xfrm>
          </p:grpSpPr>
          <p:grpSp>
            <p:nvGrpSpPr>
              <p:cNvPr id="375" name="グループ化 374">
                <a:extLst>
                  <a:ext uri="{FF2B5EF4-FFF2-40B4-BE49-F238E27FC236}">
                    <a16:creationId xmlns:a16="http://schemas.microsoft.com/office/drawing/2014/main" id="{088D1C33-3673-4FC0-A3A2-812CD90FF828}"/>
                  </a:ext>
                </a:extLst>
              </p:cNvPr>
              <p:cNvGrpSpPr/>
              <p:nvPr/>
            </p:nvGrpSpPr>
            <p:grpSpPr>
              <a:xfrm>
                <a:off x="6380535" y="3482354"/>
                <a:ext cx="2613146" cy="1948945"/>
                <a:chOff x="6582879" y="3299047"/>
                <a:chExt cx="4685716" cy="3494716"/>
              </a:xfrm>
            </p:grpSpPr>
            <p:pic>
              <p:nvPicPr>
                <p:cNvPr id="415" name="図 414">
                  <a:extLst>
                    <a:ext uri="{FF2B5EF4-FFF2-40B4-BE49-F238E27FC236}">
                      <a16:creationId xmlns:a16="http://schemas.microsoft.com/office/drawing/2014/main" id="{682D5638-DE3D-4ED8-A5FE-9C4F2BD7ED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416" name="図 415">
                  <a:extLst>
                    <a:ext uri="{FF2B5EF4-FFF2-40B4-BE49-F238E27FC236}">
                      <a16:creationId xmlns:a16="http://schemas.microsoft.com/office/drawing/2014/main" id="{ED567691-93E1-4E29-972E-2F61D2A958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417" name="図 416">
                  <a:extLst>
                    <a:ext uri="{FF2B5EF4-FFF2-40B4-BE49-F238E27FC236}">
                      <a16:creationId xmlns:a16="http://schemas.microsoft.com/office/drawing/2014/main" id="{FFB3B2F0-56A3-4A07-A0A7-A4E1AD2509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418" name="図 417">
                  <a:extLst>
                    <a:ext uri="{FF2B5EF4-FFF2-40B4-BE49-F238E27FC236}">
                      <a16:creationId xmlns:a16="http://schemas.microsoft.com/office/drawing/2014/main" id="{840A5BF0-D31B-43EC-9360-92A0E9052B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419" name="図 418">
                  <a:extLst>
                    <a:ext uri="{FF2B5EF4-FFF2-40B4-BE49-F238E27FC236}">
                      <a16:creationId xmlns:a16="http://schemas.microsoft.com/office/drawing/2014/main" id="{4CBCC027-16E1-4940-B74F-0EF2E54093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420" name="図 419">
                  <a:extLst>
                    <a:ext uri="{FF2B5EF4-FFF2-40B4-BE49-F238E27FC236}">
                      <a16:creationId xmlns:a16="http://schemas.microsoft.com/office/drawing/2014/main" id="{E8CE9463-5B46-48D8-882C-F70F11A2965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421" name="図 420">
                  <a:extLst>
                    <a:ext uri="{FF2B5EF4-FFF2-40B4-BE49-F238E27FC236}">
                      <a16:creationId xmlns:a16="http://schemas.microsoft.com/office/drawing/2014/main" id="{49E04C12-FE87-4F00-AA1D-16E4C7D295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422" name="図 421">
                  <a:extLst>
                    <a:ext uri="{FF2B5EF4-FFF2-40B4-BE49-F238E27FC236}">
                      <a16:creationId xmlns:a16="http://schemas.microsoft.com/office/drawing/2014/main" id="{D746D2EE-A013-4A1A-B977-670219B0A0C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423" name="図 422">
                  <a:extLst>
                    <a:ext uri="{FF2B5EF4-FFF2-40B4-BE49-F238E27FC236}">
                      <a16:creationId xmlns:a16="http://schemas.microsoft.com/office/drawing/2014/main" id="{ADC58515-5D2D-4F0F-80A4-49359A4078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424" name="図 423">
                  <a:extLst>
                    <a:ext uri="{FF2B5EF4-FFF2-40B4-BE49-F238E27FC236}">
                      <a16:creationId xmlns:a16="http://schemas.microsoft.com/office/drawing/2014/main" id="{8586222E-45EF-409B-9D5B-A7174624DC9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425" name="図 424">
                  <a:extLst>
                    <a:ext uri="{FF2B5EF4-FFF2-40B4-BE49-F238E27FC236}">
                      <a16:creationId xmlns:a16="http://schemas.microsoft.com/office/drawing/2014/main" id="{3848214C-5E7E-49EA-847E-1392BA45AF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426" name="図 425">
                  <a:extLst>
                    <a:ext uri="{FF2B5EF4-FFF2-40B4-BE49-F238E27FC236}">
                      <a16:creationId xmlns:a16="http://schemas.microsoft.com/office/drawing/2014/main" id="{98FFF358-BFDB-4A92-AFA7-B3F8F0B450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grpSp>
            <p:nvGrpSpPr>
              <p:cNvPr id="376" name="グループ化 375">
                <a:extLst>
                  <a:ext uri="{FF2B5EF4-FFF2-40B4-BE49-F238E27FC236}">
                    <a16:creationId xmlns:a16="http://schemas.microsoft.com/office/drawing/2014/main" id="{A49BCD41-B4EF-4B43-8FC1-83114FD8668A}"/>
                  </a:ext>
                </a:extLst>
              </p:cNvPr>
              <p:cNvGrpSpPr/>
              <p:nvPr/>
            </p:nvGrpSpPr>
            <p:grpSpPr>
              <a:xfrm>
                <a:off x="9010331" y="3467143"/>
                <a:ext cx="2613146" cy="1948945"/>
                <a:chOff x="6582879" y="3299047"/>
                <a:chExt cx="4685716" cy="3494716"/>
              </a:xfrm>
            </p:grpSpPr>
            <p:pic>
              <p:nvPicPr>
                <p:cNvPr id="403" name="図 402">
                  <a:extLst>
                    <a:ext uri="{FF2B5EF4-FFF2-40B4-BE49-F238E27FC236}">
                      <a16:creationId xmlns:a16="http://schemas.microsoft.com/office/drawing/2014/main" id="{B8A3F951-3AFF-4E4B-BA22-27381CAAA7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404" name="図 403">
                  <a:extLst>
                    <a:ext uri="{FF2B5EF4-FFF2-40B4-BE49-F238E27FC236}">
                      <a16:creationId xmlns:a16="http://schemas.microsoft.com/office/drawing/2014/main" id="{987B58CF-56B3-45A1-BF79-01D2E46E9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405" name="図 404">
                  <a:extLst>
                    <a:ext uri="{FF2B5EF4-FFF2-40B4-BE49-F238E27FC236}">
                      <a16:creationId xmlns:a16="http://schemas.microsoft.com/office/drawing/2014/main" id="{B34817E7-F52D-45E7-B823-AB1C366670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406" name="図 405">
                  <a:extLst>
                    <a:ext uri="{FF2B5EF4-FFF2-40B4-BE49-F238E27FC236}">
                      <a16:creationId xmlns:a16="http://schemas.microsoft.com/office/drawing/2014/main" id="{63000D8B-CD04-422B-9637-5824AAA6F9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407" name="図 406">
                  <a:extLst>
                    <a:ext uri="{FF2B5EF4-FFF2-40B4-BE49-F238E27FC236}">
                      <a16:creationId xmlns:a16="http://schemas.microsoft.com/office/drawing/2014/main" id="{FF05E41E-9EBB-4585-A712-6843EE2A67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408" name="図 407">
                  <a:extLst>
                    <a:ext uri="{FF2B5EF4-FFF2-40B4-BE49-F238E27FC236}">
                      <a16:creationId xmlns:a16="http://schemas.microsoft.com/office/drawing/2014/main" id="{9BE7BBA3-7507-4CD1-B793-35410464986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409" name="図 408">
                  <a:extLst>
                    <a:ext uri="{FF2B5EF4-FFF2-40B4-BE49-F238E27FC236}">
                      <a16:creationId xmlns:a16="http://schemas.microsoft.com/office/drawing/2014/main" id="{BC75FE05-D859-452A-8966-45D1451C7E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410" name="図 409">
                  <a:extLst>
                    <a:ext uri="{FF2B5EF4-FFF2-40B4-BE49-F238E27FC236}">
                      <a16:creationId xmlns:a16="http://schemas.microsoft.com/office/drawing/2014/main" id="{D971F3DF-662E-49CE-95EF-ADEE705254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411" name="図 410">
                  <a:extLst>
                    <a:ext uri="{FF2B5EF4-FFF2-40B4-BE49-F238E27FC236}">
                      <a16:creationId xmlns:a16="http://schemas.microsoft.com/office/drawing/2014/main" id="{963A3B3D-3E66-430A-8CF9-F0A8E38EA67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412" name="図 411">
                  <a:extLst>
                    <a:ext uri="{FF2B5EF4-FFF2-40B4-BE49-F238E27FC236}">
                      <a16:creationId xmlns:a16="http://schemas.microsoft.com/office/drawing/2014/main" id="{EDD01D40-F3A7-4564-AB10-81191C0891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413" name="図 412">
                  <a:extLst>
                    <a:ext uri="{FF2B5EF4-FFF2-40B4-BE49-F238E27FC236}">
                      <a16:creationId xmlns:a16="http://schemas.microsoft.com/office/drawing/2014/main" id="{BE536F02-8339-4BC1-9914-2F3BEE7515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414" name="図 413">
                  <a:extLst>
                    <a:ext uri="{FF2B5EF4-FFF2-40B4-BE49-F238E27FC236}">
                      <a16:creationId xmlns:a16="http://schemas.microsoft.com/office/drawing/2014/main" id="{1D222C05-4207-4F92-8CAE-A236B0E556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grpSp>
            <p:nvGrpSpPr>
              <p:cNvPr id="377" name="グループ化 376">
                <a:extLst>
                  <a:ext uri="{FF2B5EF4-FFF2-40B4-BE49-F238E27FC236}">
                    <a16:creationId xmlns:a16="http://schemas.microsoft.com/office/drawing/2014/main" id="{4ECBE249-BDE9-4A91-B300-2BFB637F2601}"/>
                  </a:ext>
                </a:extLst>
              </p:cNvPr>
              <p:cNvGrpSpPr/>
              <p:nvPr/>
            </p:nvGrpSpPr>
            <p:grpSpPr>
              <a:xfrm>
                <a:off x="6405411" y="5450833"/>
                <a:ext cx="2613146" cy="1948945"/>
                <a:chOff x="6582879" y="3299047"/>
                <a:chExt cx="4685716" cy="3494716"/>
              </a:xfrm>
            </p:grpSpPr>
            <p:pic>
              <p:nvPicPr>
                <p:cNvPr id="391" name="図 390">
                  <a:extLst>
                    <a:ext uri="{FF2B5EF4-FFF2-40B4-BE49-F238E27FC236}">
                      <a16:creationId xmlns:a16="http://schemas.microsoft.com/office/drawing/2014/main" id="{C09B0907-2100-466C-B330-D7EDFF74F4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392" name="図 391">
                  <a:extLst>
                    <a:ext uri="{FF2B5EF4-FFF2-40B4-BE49-F238E27FC236}">
                      <a16:creationId xmlns:a16="http://schemas.microsoft.com/office/drawing/2014/main" id="{1D3BF75C-1EFD-421C-8AD8-615624B9D9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393" name="図 392">
                  <a:extLst>
                    <a:ext uri="{FF2B5EF4-FFF2-40B4-BE49-F238E27FC236}">
                      <a16:creationId xmlns:a16="http://schemas.microsoft.com/office/drawing/2014/main" id="{F63FF8E4-B9BB-40CE-A1D1-428E3DFD45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394" name="図 393">
                  <a:extLst>
                    <a:ext uri="{FF2B5EF4-FFF2-40B4-BE49-F238E27FC236}">
                      <a16:creationId xmlns:a16="http://schemas.microsoft.com/office/drawing/2014/main" id="{828192D4-7214-4A5D-8A38-5FC09D6446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395" name="図 394">
                  <a:extLst>
                    <a:ext uri="{FF2B5EF4-FFF2-40B4-BE49-F238E27FC236}">
                      <a16:creationId xmlns:a16="http://schemas.microsoft.com/office/drawing/2014/main" id="{7018584F-39EE-40E6-814A-04F86ADCAA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396" name="図 395">
                  <a:extLst>
                    <a:ext uri="{FF2B5EF4-FFF2-40B4-BE49-F238E27FC236}">
                      <a16:creationId xmlns:a16="http://schemas.microsoft.com/office/drawing/2014/main" id="{CF3CB28F-68EC-44F5-B41D-9A8B3A059CF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397" name="図 396">
                  <a:extLst>
                    <a:ext uri="{FF2B5EF4-FFF2-40B4-BE49-F238E27FC236}">
                      <a16:creationId xmlns:a16="http://schemas.microsoft.com/office/drawing/2014/main" id="{1BF0E65F-2FBB-4818-8ABF-40FC43A4B0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398" name="図 397">
                  <a:extLst>
                    <a:ext uri="{FF2B5EF4-FFF2-40B4-BE49-F238E27FC236}">
                      <a16:creationId xmlns:a16="http://schemas.microsoft.com/office/drawing/2014/main" id="{85280E77-AC87-4DF5-AD6E-9E0E92E323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399" name="図 398">
                  <a:extLst>
                    <a:ext uri="{FF2B5EF4-FFF2-40B4-BE49-F238E27FC236}">
                      <a16:creationId xmlns:a16="http://schemas.microsoft.com/office/drawing/2014/main" id="{6332B06A-A81A-41C2-9221-4ACABAA044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400" name="図 399">
                  <a:extLst>
                    <a:ext uri="{FF2B5EF4-FFF2-40B4-BE49-F238E27FC236}">
                      <a16:creationId xmlns:a16="http://schemas.microsoft.com/office/drawing/2014/main" id="{9C502EB6-0337-498E-8F1B-C89F1DAE70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401" name="図 400">
                  <a:extLst>
                    <a:ext uri="{FF2B5EF4-FFF2-40B4-BE49-F238E27FC236}">
                      <a16:creationId xmlns:a16="http://schemas.microsoft.com/office/drawing/2014/main" id="{CA9264BE-8670-4B78-B2AA-0559D45AEC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402" name="図 401">
                  <a:extLst>
                    <a:ext uri="{FF2B5EF4-FFF2-40B4-BE49-F238E27FC236}">
                      <a16:creationId xmlns:a16="http://schemas.microsoft.com/office/drawing/2014/main" id="{7345B279-54CF-42CB-9A69-B39626F93E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grpSp>
            <p:nvGrpSpPr>
              <p:cNvPr id="378" name="グループ化 377">
                <a:extLst>
                  <a:ext uri="{FF2B5EF4-FFF2-40B4-BE49-F238E27FC236}">
                    <a16:creationId xmlns:a16="http://schemas.microsoft.com/office/drawing/2014/main" id="{BBDF1CE7-AEF5-4340-AEF5-8079B72BE2CF}"/>
                  </a:ext>
                </a:extLst>
              </p:cNvPr>
              <p:cNvGrpSpPr/>
              <p:nvPr/>
            </p:nvGrpSpPr>
            <p:grpSpPr>
              <a:xfrm>
                <a:off x="9035207" y="5435622"/>
                <a:ext cx="2613146" cy="1948945"/>
                <a:chOff x="6582879" y="3299047"/>
                <a:chExt cx="4685716" cy="3494716"/>
              </a:xfrm>
            </p:grpSpPr>
            <p:pic>
              <p:nvPicPr>
                <p:cNvPr id="379" name="図 378">
                  <a:extLst>
                    <a:ext uri="{FF2B5EF4-FFF2-40B4-BE49-F238E27FC236}">
                      <a16:creationId xmlns:a16="http://schemas.microsoft.com/office/drawing/2014/main" id="{6BE9ED88-8687-4F8F-AA42-818EEAED8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380" name="図 379">
                  <a:extLst>
                    <a:ext uri="{FF2B5EF4-FFF2-40B4-BE49-F238E27FC236}">
                      <a16:creationId xmlns:a16="http://schemas.microsoft.com/office/drawing/2014/main" id="{29FA9CEE-70DF-4932-92BC-D02983E3494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381" name="図 380">
                  <a:extLst>
                    <a:ext uri="{FF2B5EF4-FFF2-40B4-BE49-F238E27FC236}">
                      <a16:creationId xmlns:a16="http://schemas.microsoft.com/office/drawing/2014/main" id="{757543ED-911D-4884-98F2-E89DD59592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382" name="図 381">
                  <a:extLst>
                    <a:ext uri="{FF2B5EF4-FFF2-40B4-BE49-F238E27FC236}">
                      <a16:creationId xmlns:a16="http://schemas.microsoft.com/office/drawing/2014/main" id="{FF38BEC9-CB26-4AD3-945E-5A49F0FDF8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383" name="図 382">
                  <a:extLst>
                    <a:ext uri="{FF2B5EF4-FFF2-40B4-BE49-F238E27FC236}">
                      <a16:creationId xmlns:a16="http://schemas.microsoft.com/office/drawing/2014/main" id="{14CF3A9F-24E5-4789-A357-8F464A641E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384" name="図 383">
                  <a:extLst>
                    <a:ext uri="{FF2B5EF4-FFF2-40B4-BE49-F238E27FC236}">
                      <a16:creationId xmlns:a16="http://schemas.microsoft.com/office/drawing/2014/main" id="{FB202C92-1742-48D5-8B3A-7438ABDD19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385" name="図 384">
                  <a:extLst>
                    <a:ext uri="{FF2B5EF4-FFF2-40B4-BE49-F238E27FC236}">
                      <a16:creationId xmlns:a16="http://schemas.microsoft.com/office/drawing/2014/main" id="{CC537CC9-7736-4524-B062-7CBB23F18C5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386" name="図 385">
                  <a:extLst>
                    <a:ext uri="{FF2B5EF4-FFF2-40B4-BE49-F238E27FC236}">
                      <a16:creationId xmlns:a16="http://schemas.microsoft.com/office/drawing/2014/main" id="{9548B7EE-5EF2-4B0C-973F-9CBFF092249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387" name="図 386">
                  <a:extLst>
                    <a:ext uri="{FF2B5EF4-FFF2-40B4-BE49-F238E27FC236}">
                      <a16:creationId xmlns:a16="http://schemas.microsoft.com/office/drawing/2014/main" id="{123CF746-1908-4CDC-89F4-C4A78E0DF6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388" name="図 387">
                  <a:extLst>
                    <a:ext uri="{FF2B5EF4-FFF2-40B4-BE49-F238E27FC236}">
                      <a16:creationId xmlns:a16="http://schemas.microsoft.com/office/drawing/2014/main" id="{4505AE17-341F-4655-A762-948006A6002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389" name="図 388">
                  <a:extLst>
                    <a:ext uri="{FF2B5EF4-FFF2-40B4-BE49-F238E27FC236}">
                      <a16:creationId xmlns:a16="http://schemas.microsoft.com/office/drawing/2014/main" id="{58FD516C-0275-467E-ABA5-8FB5974B1F5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390" name="図 389">
                  <a:extLst>
                    <a:ext uri="{FF2B5EF4-FFF2-40B4-BE49-F238E27FC236}">
                      <a16:creationId xmlns:a16="http://schemas.microsoft.com/office/drawing/2014/main" id="{24ACB87E-83A1-4F82-BC4F-6FD191BB0ED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grpSp>
        <p:grpSp>
          <p:nvGrpSpPr>
            <p:cNvPr id="427" name="グループ化 426">
              <a:extLst>
                <a:ext uri="{FF2B5EF4-FFF2-40B4-BE49-F238E27FC236}">
                  <a16:creationId xmlns:a16="http://schemas.microsoft.com/office/drawing/2014/main" id="{5F77A506-7198-4BBA-AAFD-DA8F967B84D4}"/>
                </a:ext>
              </a:extLst>
            </p:cNvPr>
            <p:cNvGrpSpPr/>
            <p:nvPr/>
          </p:nvGrpSpPr>
          <p:grpSpPr>
            <a:xfrm>
              <a:off x="10593801" y="4451006"/>
              <a:ext cx="1583128" cy="1180734"/>
              <a:chOff x="6582879" y="3299047"/>
              <a:chExt cx="4685716" cy="3494716"/>
            </a:xfrm>
          </p:grpSpPr>
          <p:pic>
            <p:nvPicPr>
              <p:cNvPr id="428" name="図 427">
                <a:extLst>
                  <a:ext uri="{FF2B5EF4-FFF2-40B4-BE49-F238E27FC236}">
                    <a16:creationId xmlns:a16="http://schemas.microsoft.com/office/drawing/2014/main" id="{252E3D9D-0B11-473D-86C7-B692025BE6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429" name="図 428">
                <a:extLst>
                  <a:ext uri="{FF2B5EF4-FFF2-40B4-BE49-F238E27FC236}">
                    <a16:creationId xmlns:a16="http://schemas.microsoft.com/office/drawing/2014/main" id="{FA825ECC-FCE7-49E7-BCE1-D2501410392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430" name="図 429">
                <a:extLst>
                  <a:ext uri="{FF2B5EF4-FFF2-40B4-BE49-F238E27FC236}">
                    <a16:creationId xmlns:a16="http://schemas.microsoft.com/office/drawing/2014/main" id="{066B4204-0A2E-4D20-A352-BE1C40C530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431" name="図 430">
                <a:extLst>
                  <a:ext uri="{FF2B5EF4-FFF2-40B4-BE49-F238E27FC236}">
                    <a16:creationId xmlns:a16="http://schemas.microsoft.com/office/drawing/2014/main" id="{871924C2-103A-4100-B650-589C952725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432" name="図 431">
                <a:extLst>
                  <a:ext uri="{FF2B5EF4-FFF2-40B4-BE49-F238E27FC236}">
                    <a16:creationId xmlns:a16="http://schemas.microsoft.com/office/drawing/2014/main" id="{1C579C4A-422C-4EA3-BD31-6313F76A3A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433" name="図 432">
                <a:extLst>
                  <a:ext uri="{FF2B5EF4-FFF2-40B4-BE49-F238E27FC236}">
                    <a16:creationId xmlns:a16="http://schemas.microsoft.com/office/drawing/2014/main" id="{C4BDCC2F-C08D-4F4D-9DCA-C2CBE547B0B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434" name="図 433">
                <a:extLst>
                  <a:ext uri="{FF2B5EF4-FFF2-40B4-BE49-F238E27FC236}">
                    <a16:creationId xmlns:a16="http://schemas.microsoft.com/office/drawing/2014/main" id="{A39AB868-2359-4046-874B-C712D95F5A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435" name="図 434">
                <a:extLst>
                  <a:ext uri="{FF2B5EF4-FFF2-40B4-BE49-F238E27FC236}">
                    <a16:creationId xmlns:a16="http://schemas.microsoft.com/office/drawing/2014/main" id="{B66B6E6E-174D-4F8F-A734-3257943BB3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436" name="図 435">
                <a:extLst>
                  <a:ext uri="{FF2B5EF4-FFF2-40B4-BE49-F238E27FC236}">
                    <a16:creationId xmlns:a16="http://schemas.microsoft.com/office/drawing/2014/main" id="{055BC2F3-65F3-4A5B-8F44-711F0D7649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437" name="図 436">
                <a:extLst>
                  <a:ext uri="{FF2B5EF4-FFF2-40B4-BE49-F238E27FC236}">
                    <a16:creationId xmlns:a16="http://schemas.microsoft.com/office/drawing/2014/main" id="{1E0DBFF9-28EA-470F-B024-2E382D820D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438" name="図 437">
                <a:extLst>
                  <a:ext uri="{FF2B5EF4-FFF2-40B4-BE49-F238E27FC236}">
                    <a16:creationId xmlns:a16="http://schemas.microsoft.com/office/drawing/2014/main" id="{198D181B-8A12-45A2-A1C2-9BB1D046C4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439" name="図 438">
                <a:extLst>
                  <a:ext uri="{FF2B5EF4-FFF2-40B4-BE49-F238E27FC236}">
                    <a16:creationId xmlns:a16="http://schemas.microsoft.com/office/drawing/2014/main" id="{032D24E3-1BF8-4DE0-A1AA-B0933C0C58A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grpSp>
          <p:nvGrpSpPr>
            <p:cNvPr id="440" name="グループ化 439">
              <a:extLst>
                <a:ext uri="{FF2B5EF4-FFF2-40B4-BE49-F238E27FC236}">
                  <a16:creationId xmlns:a16="http://schemas.microsoft.com/office/drawing/2014/main" id="{6A33DE0A-7DEE-40B7-BD29-F6341C8A1951}"/>
                </a:ext>
              </a:extLst>
            </p:cNvPr>
            <p:cNvGrpSpPr/>
            <p:nvPr/>
          </p:nvGrpSpPr>
          <p:grpSpPr>
            <a:xfrm>
              <a:off x="10608872" y="5643574"/>
              <a:ext cx="1583128" cy="1180734"/>
              <a:chOff x="6582879" y="3299047"/>
              <a:chExt cx="4685716" cy="3494716"/>
            </a:xfrm>
          </p:grpSpPr>
          <p:pic>
            <p:nvPicPr>
              <p:cNvPr id="441" name="図 440">
                <a:extLst>
                  <a:ext uri="{FF2B5EF4-FFF2-40B4-BE49-F238E27FC236}">
                    <a16:creationId xmlns:a16="http://schemas.microsoft.com/office/drawing/2014/main" id="{46113A33-2073-4CA5-992F-75BD6DB954F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3309343"/>
                <a:ext cx="1171429" cy="1180952"/>
              </a:xfrm>
              <a:prstGeom prst="rect">
                <a:avLst/>
              </a:prstGeom>
            </p:spPr>
          </p:pic>
          <p:pic>
            <p:nvPicPr>
              <p:cNvPr id="442" name="図 441">
                <a:extLst>
                  <a:ext uri="{FF2B5EF4-FFF2-40B4-BE49-F238E27FC236}">
                    <a16:creationId xmlns:a16="http://schemas.microsoft.com/office/drawing/2014/main" id="{A0173381-FBCC-4EFF-8E07-392A4932A82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3319359"/>
                <a:ext cx="1171429" cy="1180952"/>
              </a:xfrm>
              <a:prstGeom prst="rect">
                <a:avLst/>
              </a:prstGeom>
            </p:spPr>
          </p:pic>
          <p:pic>
            <p:nvPicPr>
              <p:cNvPr id="443" name="図 442">
                <a:extLst>
                  <a:ext uri="{FF2B5EF4-FFF2-40B4-BE49-F238E27FC236}">
                    <a16:creationId xmlns:a16="http://schemas.microsoft.com/office/drawing/2014/main" id="{04FE655A-7311-441E-B6C6-5DFD6ABFD2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3299047"/>
                <a:ext cx="1171429" cy="1180952"/>
              </a:xfrm>
              <a:prstGeom prst="rect">
                <a:avLst/>
              </a:prstGeom>
            </p:spPr>
          </p:pic>
          <p:pic>
            <p:nvPicPr>
              <p:cNvPr id="444" name="図 443">
                <a:extLst>
                  <a:ext uri="{FF2B5EF4-FFF2-40B4-BE49-F238E27FC236}">
                    <a16:creationId xmlns:a16="http://schemas.microsoft.com/office/drawing/2014/main" id="{FFC95DDE-7BB2-4C37-A0E5-61683E614F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3299047"/>
                <a:ext cx="1171429" cy="1180952"/>
              </a:xfrm>
              <a:prstGeom prst="rect">
                <a:avLst/>
              </a:prstGeom>
            </p:spPr>
          </p:pic>
          <p:pic>
            <p:nvPicPr>
              <p:cNvPr id="445" name="図 444">
                <a:extLst>
                  <a:ext uri="{FF2B5EF4-FFF2-40B4-BE49-F238E27FC236}">
                    <a16:creationId xmlns:a16="http://schemas.microsoft.com/office/drawing/2014/main" id="{F06BE953-0717-4454-A988-22B55DB9A1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4461176"/>
                <a:ext cx="1171429" cy="1180952"/>
              </a:xfrm>
              <a:prstGeom prst="rect">
                <a:avLst/>
              </a:prstGeom>
            </p:spPr>
          </p:pic>
          <p:pic>
            <p:nvPicPr>
              <p:cNvPr id="446" name="図 445">
                <a:extLst>
                  <a:ext uri="{FF2B5EF4-FFF2-40B4-BE49-F238E27FC236}">
                    <a16:creationId xmlns:a16="http://schemas.microsoft.com/office/drawing/2014/main" id="{29EACC20-9A55-4B2C-9E7B-FBD9B08775E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4471192"/>
                <a:ext cx="1171429" cy="1180952"/>
              </a:xfrm>
              <a:prstGeom prst="rect">
                <a:avLst/>
              </a:prstGeom>
            </p:spPr>
          </p:pic>
          <p:pic>
            <p:nvPicPr>
              <p:cNvPr id="447" name="図 446">
                <a:extLst>
                  <a:ext uri="{FF2B5EF4-FFF2-40B4-BE49-F238E27FC236}">
                    <a16:creationId xmlns:a16="http://schemas.microsoft.com/office/drawing/2014/main" id="{7727E0F9-C5FB-4429-89F7-E3A83F6D1F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4450880"/>
                <a:ext cx="1171429" cy="1180952"/>
              </a:xfrm>
              <a:prstGeom prst="rect">
                <a:avLst/>
              </a:prstGeom>
            </p:spPr>
          </p:pic>
          <p:pic>
            <p:nvPicPr>
              <p:cNvPr id="448" name="図 447">
                <a:extLst>
                  <a:ext uri="{FF2B5EF4-FFF2-40B4-BE49-F238E27FC236}">
                    <a16:creationId xmlns:a16="http://schemas.microsoft.com/office/drawing/2014/main" id="{6C310421-BC1A-4FED-8C6E-D1CDFACC63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4450880"/>
                <a:ext cx="1171429" cy="1180952"/>
              </a:xfrm>
              <a:prstGeom prst="rect">
                <a:avLst/>
              </a:prstGeom>
            </p:spPr>
          </p:pic>
          <p:pic>
            <p:nvPicPr>
              <p:cNvPr id="449" name="図 448">
                <a:extLst>
                  <a:ext uri="{FF2B5EF4-FFF2-40B4-BE49-F238E27FC236}">
                    <a16:creationId xmlns:a16="http://schemas.microsoft.com/office/drawing/2014/main" id="{2F25ABF1-3643-4847-9AC8-50338F98225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79" y="5602795"/>
                <a:ext cx="1171429" cy="1180952"/>
              </a:xfrm>
              <a:prstGeom prst="rect">
                <a:avLst/>
              </a:prstGeom>
            </p:spPr>
          </p:pic>
          <p:pic>
            <p:nvPicPr>
              <p:cNvPr id="450" name="図 449">
                <a:extLst>
                  <a:ext uri="{FF2B5EF4-FFF2-40B4-BE49-F238E27FC236}">
                    <a16:creationId xmlns:a16="http://schemas.microsoft.com/office/drawing/2014/main" id="{63CC8752-F7DC-4586-8EB1-A2635AF290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4308" y="5612811"/>
                <a:ext cx="1171429" cy="1180952"/>
              </a:xfrm>
              <a:prstGeom prst="rect">
                <a:avLst/>
              </a:prstGeom>
            </p:spPr>
          </p:pic>
          <p:pic>
            <p:nvPicPr>
              <p:cNvPr id="451" name="図 450">
                <a:extLst>
                  <a:ext uri="{FF2B5EF4-FFF2-40B4-BE49-F238E27FC236}">
                    <a16:creationId xmlns:a16="http://schemas.microsoft.com/office/drawing/2014/main" id="{6CF6DF24-54B2-4827-974C-F937A410D8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5737" y="5592499"/>
                <a:ext cx="1171429" cy="1180952"/>
              </a:xfrm>
              <a:prstGeom prst="rect">
                <a:avLst/>
              </a:prstGeom>
            </p:spPr>
          </p:pic>
          <p:pic>
            <p:nvPicPr>
              <p:cNvPr id="452" name="図 451">
                <a:extLst>
                  <a:ext uri="{FF2B5EF4-FFF2-40B4-BE49-F238E27FC236}">
                    <a16:creationId xmlns:a16="http://schemas.microsoft.com/office/drawing/2014/main" id="{C8F5D629-22F4-4E8B-93F2-59B65DD7A8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97166" y="5592499"/>
                <a:ext cx="1171429" cy="1180952"/>
              </a:xfrm>
              <a:prstGeom prst="rect">
                <a:avLst/>
              </a:prstGeom>
            </p:spPr>
          </p:pic>
        </p:grpSp>
        <p:pic>
          <p:nvPicPr>
            <p:cNvPr id="453" name="図 452">
              <a:extLst>
                <a:ext uri="{FF2B5EF4-FFF2-40B4-BE49-F238E27FC236}">
                  <a16:creationId xmlns:a16="http://schemas.microsoft.com/office/drawing/2014/main" id="{9E230D56-FFD5-4745-8383-F21D2C057216}"/>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183406" y="5563151"/>
              <a:ext cx="2242390" cy="1253881"/>
            </a:xfrm>
            <a:prstGeom prst="rect">
              <a:avLst/>
            </a:prstGeom>
          </p:spPr>
        </p:pic>
      </p:grpSp>
      <p:sp>
        <p:nvSpPr>
          <p:cNvPr id="454" name="テキスト ボックス 453"/>
          <p:cNvSpPr txBox="1"/>
          <p:nvPr/>
        </p:nvSpPr>
        <p:spPr>
          <a:xfrm>
            <a:off x="7430167" y="2450542"/>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-2.2</a:t>
            </a:r>
            <a:endParaRPr kumimoji="1" lang="ja-JP" altLang="en-US" sz="1600" dirty="0">
              <a:latin typeface="Courier New" panose="02070309020205020404" pitchFamily="49" charset="0"/>
              <a:cs typeface="Courier New" panose="02070309020205020404" pitchFamily="49" charset="0"/>
            </a:endParaRPr>
          </a:p>
        </p:txBody>
      </p:sp>
      <p:sp>
        <p:nvSpPr>
          <p:cNvPr id="455" name="テキスト ボックス 454"/>
          <p:cNvSpPr txBox="1"/>
          <p:nvPr/>
        </p:nvSpPr>
        <p:spPr>
          <a:xfrm>
            <a:off x="7430167" y="2195639"/>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4.9</a:t>
            </a:r>
            <a:endParaRPr kumimoji="1" lang="ja-JP" altLang="en-US" sz="1600" dirty="0">
              <a:latin typeface="Courier New" panose="02070309020205020404" pitchFamily="49" charset="0"/>
              <a:cs typeface="Courier New" panose="02070309020205020404" pitchFamily="49" charset="0"/>
            </a:endParaRPr>
          </a:p>
        </p:txBody>
      </p:sp>
      <p:sp>
        <p:nvSpPr>
          <p:cNvPr id="456" name="テキスト ボックス 455"/>
          <p:cNvSpPr txBox="1"/>
          <p:nvPr/>
        </p:nvSpPr>
        <p:spPr>
          <a:xfrm>
            <a:off x="7430167" y="2705445"/>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-1.3</a:t>
            </a:r>
            <a:endParaRPr kumimoji="1" lang="ja-JP" altLang="en-US" sz="1600" dirty="0">
              <a:latin typeface="Courier New" panose="02070309020205020404" pitchFamily="49" charset="0"/>
              <a:cs typeface="Courier New" panose="02070309020205020404" pitchFamily="49" charset="0"/>
            </a:endParaRPr>
          </a:p>
        </p:txBody>
      </p:sp>
      <p:sp>
        <p:nvSpPr>
          <p:cNvPr id="457" name="テキスト ボックス 456"/>
          <p:cNvSpPr txBox="1"/>
          <p:nvPr/>
        </p:nvSpPr>
        <p:spPr>
          <a:xfrm>
            <a:off x="7430167" y="2960348"/>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-1.1</a:t>
            </a:r>
            <a:endParaRPr kumimoji="1" lang="ja-JP" altLang="en-US" sz="1600" dirty="0">
              <a:latin typeface="Courier New" panose="02070309020205020404" pitchFamily="49" charset="0"/>
              <a:cs typeface="Courier New" panose="02070309020205020404" pitchFamily="49" charset="0"/>
            </a:endParaRPr>
          </a:p>
        </p:txBody>
      </p:sp>
      <p:sp>
        <p:nvSpPr>
          <p:cNvPr id="458" name="テキスト ボックス 457"/>
          <p:cNvSpPr txBox="1"/>
          <p:nvPr/>
        </p:nvSpPr>
        <p:spPr>
          <a:xfrm>
            <a:off x="7430167" y="3470154"/>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4.1</a:t>
            </a:r>
            <a:endParaRPr kumimoji="1" lang="ja-JP" altLang="en-US" sz="1600" dirty="0">
              <a:latin typeface="Courier New" panose="02070309020205020404" pitchFamily="49" charset="0"/>
              <a:cs typeface="Courier New" panose="02070309020205020404" pitchFamily="49" charset="0"/>
            </a:endParaRPr>
          </a:p>
        </p:txBody>
      </p:sp>
      <p:sp>
        <p:nvSpPr>
          <p:cNvPr id="459" name="テキスト ボックス 458"/>
          <p:cNvSpPr txBox="1"/>
          <p:nvPr/>
        </p:nvSpPr>
        <p:spPr>
          <a:xfrm>
            <a:off x="7430167" y="3215251"/>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2</a:t>
            </a:r>
            <a:r>
              <a:rPr kumimoji="1" lang="en-US" altLang="ja-JP" sz="1600" dirty="0">
                <a:latin typeface="Courier New" panose="02070309020205020404" pitchFamily="49" charset="0"/>
                <a:cs typeface="Courier New" panose="02070309020205020404" pitchFamily="49" charset="0"/>
              </a:rPr>
              <a:t>.7</a:t>
            </a:r>
            <a:endParaRPr kumimoji="1" lang="ja-JP" altLang="en-US" sz="1600" dirty="0">
              <a:latin typeface="Courier New" panose="02070309020205020404" pitchFamily="49" charset="0"/>
              <a:cs typeface="Courier New" panose="02070309020205020404" pitchFamily="49" charset="0"/>
            </a:endParaRPr>
          </a:p>
        </p:txBody>
      </p:sp>
      <p:sp>
        <p:nvSpPr>
          <p:cNvPr id="460" name="テキスト ボックス 459"/>
          <p:cNvSpPr txBox="1"/>
          <p:nvPr/>
        </p:nvSpPr>
        <p:spPr>
          <a:xfrm>
            <a:off x="7430167" y="3725057"/>
            <a:ext cx="298480" cy="338554"/>
          </a:xfrm>
          <a:prstGeom prst="rect">
            <a:avLst/>
          </a:prstGeom>
          <a:noFill/>
        </p:spPr>
        <p:txBody>
          <a:bodyPr wrap="none" rtlCol="0">
            <a:normAutofit/>
          </a:bodyPr>
          <a:lstStyle/>
          <a:p>
            <a:r>
              <a:rPr lang="en-US" altLang="ja-JP" sz="1600" b="1" dirty="0">
                <a:latin typeface="Courier New" panose="02070309020205020404" pitchFamily="49" charset="0"/>
                <a:cs typeface="Courier New" panose="02070309020205020404" pitchFamily="49" charset="0"/>
              </a:rPr>
              <a:t> 7.6</a:t>
            </a:r>
            <a:endParaRPr kumimoji="1" lang="ja-JP" altLang="en-US" sz="1600" b="1" dirty="0">
              <a:latin typeface="Courier New" panose="02070309020205020404" pitchFamily="49" charset="0"/>
              <a:cs typeface="Courier New" panose="02070309020205020404" pitchFamily="49" charset="0"/>
            </a:endParaRPr>
          </a:p>
        </p:txBody>
      </p:sp>
      <p:sp>
        <p:nvSpPr>
          <p:cNvPr id="461" name="テキスト ボックス 460"/>
          <p:cNvSpPr txBox="1"/>
          <p:nvPr/>
        </p:nvSpPr>
        <p:spPr>
          <a:xfrm>
            <a:off x="7430167" y="3979960"/>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-3.2</a:t>
            </a:r>
            <a:endParaRPr kumimoji="1" lang="ja-JP" altLang="en-US" sz="1600" dirty="0">
              <a:latin typeface="Courier New" panose="02070309020205020404" pitchFamily="49" charset="0"/>
              <a:cs typeface="Courier New" panose="02070309020205020404" pitchFamily="49" charset="0"/>
            </a:endParaRPr>
          </a:p>
        </p:txBody>
      </p:sp>
      <p:sp>
        <p:nvSpPr>
          <p:cNvPr id="462" name="テキスト ボックス 461"/>
          <p:cNvSpPr txBox="1"/>
          <p:nvPr/>
        </p:nvSpPr>
        <p:spPr>
          <a:xfrm>
            <a:off x="7430167" y="4489770"/>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3.1</a:t>
            </a:r>
            <a:endParaRPr kumimoji="1" lang="ja-JP" altLang="en-US" sz="1600" dirty="0">
              <a:latin typeface="Courier New" panose="02070309020205020404" pitchFamily="49" charset="0"/>
              <a:cs typeface="Courier New" panose="02070309020205020404" pitchFamily="49" charset="0"/>
            </a:endParaRPr>
          </a:p>
        </p:txBody>
      </p:sp>
      <p:sp>
        <p:nvSpPr>
          <p:cNvPr id="463" name="テキスト ボックス 462"/>
          <p:cNvSpPr txBox="1"/>
          <p:nvPr/>
        </p:nvSpPr>
        <p:spPr>
          <a:xfrm>
            <a:off x="7430167" y="4234863"/>
            <a:ext cx="298480" cy="338554"/>
          </a:xfrm>
          <a:prstGeom prst="rect">
            <a:avLst/>
          </a:prstGeom>
          <a:noFill/>
        </p:spPr>
        <p:txBody>
          <a:bodyPr wrap="none" rtlCol="0">
            <a:normAutofit/>
          </a:bodyPr>
          <a:lstStyle/>
          <a:p>
            <a:r>
              <a:rPr kumimoji="1" lang="en-US" altLang="ja-JP" sz="1600" dirty="0">
                <a:latin typeface="Courier New" panose="02070309020205020404" pitchFamily="49" charset="0"/>
                <a:cs typeface="Courier New" panose="02070309020205020404" pitchFamily="49" charset="0"/>
              </a:rPr>
              <a:t> 5.3</a:t>
            </a:r>
            <a:endParaRPr kumimoji="1" lang="ja-JP" altLang="en-US" sz="1600" dirty="0">
              <a:latin typeface="Courier New" panose="02070309020205020404" pitchFamily="49" charset="0"/>
              <a:cs typeface="Courier New" panose="02070309020205020404" pitchFamily="49" charset="0"/>
            </a:endParaRPr>
          </a:p>
        </p:txBody>
      </p:sp>
      <p:sp>
        <p:nvSpPr>
          <p:cNvPr id="465" name="左矢印 464"/>
          <p:cNvSpPr/>
          <p:nvPr/>
        </p:nvSpPr>
        <p:spPr>
          <a:xfrm>
            <a:off x="8084705" y="3743670"/>
            <a:ext cx="262837" cy="2257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8518604" y="2175298"/>
            <a:ext cx="3601200" cy="2677656"/>
          </a:xfrm>
          <a:prstGeom prst="rect">
            <a:avLst/>
          </a:prstGeom>
        </p:spPr>
        <p:txBody>
          <a:bodyPr wrap="square">
            <a:spAutoFit/>
          </a:bodyPr>
          <a:lstStyle/>
          <a:p>
            <a:r>
              <a:rPr lang="ja-JP" altLang="en-US" sz="2400" dirty="0"/>
              <a:t>パラメータ</a:t>
            </a:r>
            <a:r>
              <a:rPr lang="en-US" altLang="ja-JP" sz="2400" dirty="0"/>
              <a:t>(W1, W2, W3, b1, b2, b3 –</a:t>
            </a:r>
            <a:r>
              <a:rPr lang="ja-JP" altLang="en-US" sz="2400" dirty="0"/>
              <a:t>全部で</a:t>
            </a:r>
            <a:r>
              <a:rPr lang="en-US" altLang="ja-JP" sz="2400" dirty="0"/>
              <a:t>45,350</a:t>
            </a:r>
            <a:r>
              <a:rPr lang="ja-JP" altLang="en-US" sz="2400" dirty="0"/>
              <a:t>個の数字</a:t>
            </a:r>
            <a:r>
              <a:rPr lang="en-US" altLang="ja-JP" sz="2400" dirty="0"/>
              <a:t>)</a:t>
            </a:r>
            <a:r>
              <a:rPr lang="ja-JP" altLang="en-US" sz="2400" dirty="0"/>
              <a:t>を少しずつ変えながら、入力に対応した箇所が大きな数値を示すような</a:t>
            </a:r>
            <a:r>
              <a:rPr lang="ja-JP" altLang="en-US" sz="2400" b="1" dirty="0"/>
              <a:t>絶妙な組み合わせを探す</a:t>
            </a:r>
            <a:r>
              <a:rPr lang="ja-JP" altLang="en-US" sz="2400" dirty="0"/>
              <a:t>プロセス</a:t>
            </a:r>
          </a:p>
        </p:txBody>
      </p:sp>
      <p:sp>
        <p:nvSpPr>
          <p:cNvPr id="8" name="正方形/長方形 7"/>
          <p:cNvSpPr/>
          <p:nvPr/>
        </p:nvSpPr>
        <p:spPr>
          <a:xfrm>
            <a:off x="791485" y="1587076"/>
            <a:ext cx="2723823" cy="369332"/>
          </a:xfrm>
          <a:prstGeom prst="rect">
            <a:avLst/>
          </a:prstGeom>
        </p:spPr>
        <p:txBody>
          <a:bodyPr wrap="none">
            <a:spAutoFit/>
          </a:bodyPr>
          <a:lstStyle/>
          <a:p>
            <a:r>
              <a:rPr lang="ja-JP" altLang="en-US" dirty="0"/>
              <a:t>手書き文字を数値化し、</a:t>
            </a:r>
          </a:p>
        </p:txBody>
      </p:sp>
      <p:sp>
        <p:nvSpPr>
          <p:cNvPr id="9" name="正方形/長方形 8"/>
          <p:cNvSpPr/>
          <p:nvPr/>
        </p:nvSpPr>
        <p:spPr>
          <a:xfrm>
            <a:off x="3719798" y="1587076"/>
            <a:ext cx="3185487" cy="369332"/>
          </a:xfrm>
          <a:prstGeom prst="rect">
            <a:avLst/>
          </a:prstGeom>
        </p:spPr>
        <p:txBody>
          <a:bodyPr wrap="none">
            <a:spAutoFit/>
          </a:bodyPr>
          <a:lstStyle/>
          <a:p>
            <a:r>
              <a:rPr lang="ja-JP" altLang="en-US" dirty="0"/>
              <a:t>ニューラルネットに食わせ</a:t>
            </a:r>
            <a:r>
              <a:rPr lang="en-US" altLang="ja-JP" dirty="0"/>
              <a:t>‥</a:t>
            </a:r>
            <a:endParaRPr lang="ja-JP" altLang="en-US" dirty="0"/>
          </a:p>
        </p:txBody>
      </p:sp>
      <p:sp>
        <p:nvSpPr>
          <p:cNvPr id="466" name="スライド番号プレースホルダー 2"/>
          <p:cNvSpPr>
            <a:spLocks noGrp="1"/>
          </p:cNvSpPr>
          <p:nvPr>
            <p:ph type="sldNum" sz="quarter" idx="12"/>
          </p:nvPr>
        </p:nvSpPr>
        <p:spPr>
          <a:xfrm>
            <a:off x="8610600" y="6356350"/>
            <a:ext cx="2743200" cy="365125"/>
          </a:xfrm>
        </p:spPr>
        <p:txBody>
          <a:bodyPr/>
          <a:lstStyle/>
          <a:p>
            <a:fld id="{8AEBDCA3-918C-4541-BF84-4F93CF1796EA}" type="slidenum">
              <a:rPr kumimoji="1" lang="ja-JP" altLang="en-US" smtClean="0"/>
              <a:t>45</a:t>
            </a:fld>
            <a:endParaRPr kumimoji="1" lang="ja-JP" altLang="en-US"/>
          </a:p>
        </p:txBody>
      </p:sp>
    </p:spTree>
    <p:extLst>
      <p:ext uri="{BB962C8B-B14F-4D97-AF65-F5344CB8AC3E}">
        <p14:creationId xmlns:p14="http://schemas.microsoft.com/office/powerpoint/2010/main" val="3374595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7FCB38-3557-4410-82F1-50AD46D3EDB4}"/>
              </a:ext>
            </a:extLst>
          </p:cNvPr>
          <p:cNvSpPr>
            <a:spLocks noGrp="1"/>
          </p:cNvSpPr>
          <p:nvPr>
            <p:ph type="title"/>
          </p:nvPr>
        </p:nvSpPr>
        <p:spPr/>
        <p:txBody>
          <a:bodyPr>
            <a:normAutofit/>
          </a:bodyPr>
          <a:lstStyle/>
          <a:p>
            <a:r>
              <a:rPr kumimoji="1" lang="ja-JP" altLang="en-US" sz="4000" dirty="0"/>
              <a:t>具体的にどうアプローチするか</a:t>
            </a:r>
            <a:r>
              <a:rPr kumimoji="1" lang="en-US" altLang="ja-JP" sz="4000" dirty="0"/>
              <a:t>—</a:t>
            </a:r>
            <a:r>
              <a:rPr kumimoji="1" lang="ja-JP" altLang="en-US" sz="4000" dirty="0"/>
              <a:t>指標の定義</a:t>
            </a:r>
          </a:p>
        </p:txBody>
      </p:sp>
      <p:sp>
        <p:nvSpPr>
          <p:cNvPr id="3" name="スライド番号プレースホルダー 2">
            <a:extLst>
              <a:ext uri="{FF2B5EF4-FFF2-40B4-BE49-F238E27FC236}">
                <a16:creationId xmlns:a16="http://schemas.microsoft.com/office/drawing/2014/main" id="{95998116-5ED8-4565-B914-B22012515331}"/>
              </a:ext>
            </a:extLst>
          </p:cNvPr>
          <p:cNvSpPr>
            <a:spLocks noGrp="1"/>
          </p:cNvSpPr>
          <p:nvPr>
            <p:ph type="sldNum" sz="quarter" idx="12"/>
          </p:nvPr>
        </p:nvSpPr>
        <p:spPr/>
        <p:txBody>
          <a:bodyPr/>
          <a:lstStyle/>
          <a:p>
            <a:fld id="{8AEBDCA3-918C-4541-BF84-4F93CF1796EA}" type="slidenum">
              <a:rPr kumimoji="1" lang="ja-JP" altLang="en-US" smtClean="0"/>
              <a:t>46</a:t>
            </a:fld>
            <a:endParaRPr kumimoji="1" lang="ja-JP" altLang="en-US"/>
          </a:p>
        </p:txBody>
      </p:sp>
      <p:sp>
        <p:nvSpPr>
          <p:cNvPr id="37" name="楕円 36">
            <a:extLst>
              <a:ext uri="{FF2B5EF4-FFF2-40B4-BE49-F238E27FC236}">
                <a16:creationId xmlns:a16="http://schemas.microsoft.com/office/drawing/2014/main" id="{A4E2A332-17AE-4FC4-848B-573120217901}"/>
              </a:ext>
            </a:extLst>
          </p:cNvPr>
          <p:cNvSpPr/>
          <p:nvPr/>
        </p:nvSpPr>
        <p:spPr>
          <a:xfrm>
            <a:off x="333062" y="2041245"/>
            <a:ext cx="2176529" cy="118485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400" dirty="0"/>
              <a:t>目指す姿</a:t>
            </a:r>
            <a:endParaRPr kumimoji="1" lang="ja-JP" altLang="en-US" sz="2400" dirty="0"/>
          </a:p>
        </p:txBody>
      </p:sp>
      <p:sp>
        <p:nvSpPr>
          <p:cNvPr id="38" name="楕円 37">
            <a:extLst>
              <a:ext uri="{FF2B5EF4-FFF2-40B4-BE49-F238E27FC236}">
                <a16:creationId xmlns:a16="http://schemas.microsoft.com/office/drawing/2014/main" id="{8F8755E8-BB21-497F-BA18-82A4976F4EE6}"/>
              </a:ext>
            </a:extLst>
          </p:cNvPr>
          <p:cNvSpPr/>
          <p:nvPr/>
        </p:nvSpPr>
        <p:spPr>
          <a:xfrm>
            <a:off x="333063" y="4511842"/>
            <a:ext cx="2176529" cy="118485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400" dirty="0"/>
              <a:t>現状</a:t>
            </a:r>
          </a:p>
        </p:txBody>
      </p:sp>
      <p:cxnSp>
        <p:nvCxnSpPr>
          <p:cNvPr id="40" name="直線矢印コネクタ 39">
            <a:extLst>
              <a:ext uri="{FF2B5EF4-FFF2-40B4-BE49-F238E27FC236}">
                <a16:creationId xmlns:a16="http://schemas.microsoft.com/office/drawing/2014/main" id="{F3F39C56-4FD1-42FE-BAEC-514D840CF066}"/>
              </a:ext>
            </a:extLst>
          </p:cNvPr>
          <p:cNvCxnSpPr>
            <a:stCxn id="38" idx="0"/>
            <a:endCxn id="37" idx="4"/>
          </p:cNvCxnSpPr>
          <p:nvPr/>
        </p:nvCxnSpPr>
        <p:spPr>
          <a:xfrm flipH="1" flipV="1">
            <a:off x="1421327" y="3226102"/>
            <a:ext cx="1" cy="128574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855F66F6-EEA4-4BB9-9D27-5FEB36124E41}"/>
              </a:ext>
            </a:extLst>
          </p:cNvPr>
          <p:cNvSpPr txBox="1"/>
          <p:nvPr/>
        </p:nvSpPr>
        <p:spPr>
          <a:xfrm>
            <a:off x="1421326" y="3630355"/>
            <a:ext cx="7497565" cy="523220"/>
          </a:xfrm>
          <a:prstGeom prst="rect">
            <a:avLst/>
          </a:prstGeom>
          <a:noFill/>
        </p:spPr>
        <p:txBody>
          <a:bodyPr wrap="none" rtlCol="0">
            <a:spAutoFit/>
          </a:bodyPr>
          <a:lstStyle/>
          <a:p>
            <a:r>
              <a:rPr lang="ja-JP" altLang="en-US" sz="2800" dirty="0"/>
              <a:t>ギャップを示す指標</a:t>
            </a:r>
            <a:r>
              <a:rPr lang="en-US" altLang="ja-JP" sz="2800" dirty="0"/>
              <a:t>(</a:t>
            </a:r>
            <a:r>
              <a:rPr lang="ja-JP" altLang="en-US" sz="2800" u="sng" dirty="0"/>
              <a:t>損失関数</a:t>
            </a:r>
            <a:r>
              <a:rPr lang="en-US" altLang="ja-JP" sz="2800" dirty="0"/>
              <a:t>)</a:t>
            </a:r>
            <a:r>
              <a:rPr lang="ja-JP" altLang="en-US" sz="2800" dirty="0"/>
              <a:t>を定義する</a:t>
            </a:r>
            <a:r>
              <a:rPr lang="en-US" altLang="ja-JP" sz="2800" dirty="0">
                <a:sym typeface="Wingdings" panose="05000000000000000000" pitchFamily="2" charset="2"/>
              </a:rPr>
              <a:t></a:t>
            </a:r>
            <a:endParaRPr kumimoji="1" lang="ja-JP" altLang="en-US" sz="2800" dirty="0"/>
          </a:p>
        </p:txBody>
      </p:sp>
      <p:sp>
        <p:nvSpPr>
          <p:cNvPr id="43" name="テキスト ボックス 42">
            <a:extLst>
              <a:ext uri="{FF2B5EF4-FFF2-40B4-BE49-F238E27FC236}">
                <a16:creationId xmlns:a16="http://schemas.microsoft.com/office/drawing/2014/main" id="{EA03060D-A24E-4EBE-9263-4229D1EBFDC3}"/>
              </a:ext>
            </a:extLst>
          </p:cNvPr>
          <p:cNvSpPr txBox="1"/>
          <p:nvPr/>
        </p:nvSpPr>
        <p:spPr>
          <a:xfrm>
            <a:off x="2477391" y="4919225"/>
            <a:ext cx="2698175" cy="523220"/>
          </a:xfrm>
          <a:prstGeom prst="rect">
            <a:avLst/>
          </a:prstGeom>
          <a:noFill/>
        </p:spPr>
        <p:txBody>
          <a:bodyPr wrap="none" rtlCol="0">
            <a:spAutoFit/>
          </a:bodyPr>
          <a:lstStyle/>
          <a:p>
            <a:r>
              <a:rPr lang="ja-JP" altLang="en-US" sz="2800" dirty="0"/>
              <a:t>学習の途中段階</a:t>
            </a:r>
            <a:endParaRPr kumimoji="1" lang="ja-JP" altLang="en-US" sz="2800" dirty="0"/>
          </a:p>
        </p:txBody>
      </p:sp>
      <p:sp>
        <p:nvSpPr>
          <p:cNvPr id="44" name="テキスト ボックス 43">
            <a:extLst>
              <a:ext uri="{FF2B5EF4-FFF2-40B4-BE49-F238E27FC236}">
                <a16:creationId xmlns:a16="http://schemas.microsoft.com/office/drawing/2014/main" id="{1F65AF3A-F7F5-4CA6-92BE-95FF8E1F9D85}"/>
              </a:ext>
            </a:extLst>
          </p:cNvPr>
          <p:cNvSpPr txBox="1"/>
          <p:nvPr/>
        </p:nvSpPr>
        <p:spPr>
          <a:xfrm>
            <a:off x="8540839" y="2959293"/>
            <a:ext cx="3706472" cy="1815882"/>
          </a:xfrm>
          <a:prstGeom prst="rect">
            <a:avLst/>
          </a:prstGeom>
          <a:noFill/>
        </p:spPr>
        <p:txBody>
          <a:bodyPr wrap="square" rtlCol="0">
            <a:spAutoFit/>
          </a:bodyPr>
          <a:lstStyle/>
          <a:p>
            <a:r>
              <a:rPr lang="ja-JP" altLang="en-US" sz="2800" dirty="0"/>
              <a:t>この損失関数が最小となるパラメータ</a:t>
            </a:r>
            <a:r>
              <a:rPr lang="en-US" altLang="ja-JP" sz="2800" dirty="0"/>
              <a:t>W1, W2, W3, b1, b2, b3 </a:t>
            </a:r>
            <a:r>
              <a:rPr lang="ja-JP" altLang="en-US" sz="2800" dirty="0"/>
              <a:t>の組み合わせを探す</a:t>
            </a:r>
            <a:endParaRPr kumimoji="1" lang="ja-JP" altLang="en-US" sz="2800" dirty="0"/>
          </a:p>
        </p:txBody>
      </p:sp>
      <p:sp>
        <p:nvSpPr>
          <p:cNvPr id="11" name="テキスト ボックス 10">
            <a:extLst>
              <a:ext uri="{FF2B5EF4-FFF2-40B4-BE49-F238E27FC236}">
                <a16:creationId xmlns:a16="http://schemas.microsoft.com/office/drawing/2014/main" id="{EA03060D-A24E-4EBE-9263-4229D1EBFDC3}"/>
              </a:ext>
            </a:extLst>
          </p:cNvPr>
          <p:cNvSpPr txBox="1"/>
          <p:nvPr/>
        </p:nvSpPr>
        <p:spPr>
          <a:xfrm>
            <a:off x="2509592" y="2372063"/>
            <a:ext cx="4852610" cy="523220"/>
          </a:xfrm>
          <a:prstGeom prst="rect">
            <a:avLst/>
          </a:prstGeom>
          <a:noFill/>
        </p:spPr>
        <p:txBody>
          <a:bodyPr wrap="none" rtlCol="0">
            <a:spAutoFit/>
          </a:bodyPr>
          <a:lstStyle/>
          <a:p>
            <a:r>
              <a:rPr lang="ja-JP" altLang="en-US" sz="2800" dirty="0"/>
              <a:t>完璧に数字を判別できる状態</a:t>
            </a:r>
          </a:p>
        </p:txBody>
      </p:sp>
    </p:spTree>
    <p:extLst>
      <p:ext uri="{BB962C8B-B14F-4D97-AF65-F5344CB8AC3E}">
        <p14:creationId xmlns:p14="http://schemas.microsoft.com/office/powerpoint/2010/main" val="336802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損失関数～当たってなさ具合の指標</a:t>
            </a:r>
          </a:p>
        </p:txBody>
      </p:sp>
      <p:sp>
        <p:nvSpPr>
          <p:cNvPr id="4" name="スライド番号プレースホルダー 3"/>
          <p:cNvSpPr>
            <a:spLocks noGrp="1"/>
          </p:cNvSpPr>
          <p:nvPr>
            <p:ph type="sldNum" sz="quarter" idx="12"/>
          </p:nvPr>
        </p:nvSpPr>
        <p:spPr/>
        <p:txBody>
          <a:bodyPr/>
          <a:lstStyle/>
          <a:p>
            <a:fld id="{8AEBDCA3-918C-4541-BF84-4F93CF1796EA}" type="slidenum">
              <a:rPr lang="ja-JP" altLang="en-US" smtClean="0"/>
              <a:pPr/>
              <a:t>47</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857" y="2066819"/>
            <a:ext cx="1894838" cy="1890184"/>
          </a:xfrm>
          <a:prstGeom prst="ellipse">
            <a:avLst/>
          </a:prstGeom>
          <a:ln>
            <a:noFill/>
          </a:ln>
          <a:effectLst>
            <a:softEdge rad="112500"/>
          </a:effectLst>
        </p:spPr>
      </p:pic>
      <p:sp>
        <p:nvSpPr>
          <p:cNvPr id="7" name="テキスト ボックス 6"/>
          <p:cNvSpPr txBox="1"/>
          <p:nvPr/>
        </p:nvSpPr>
        <p:spPr>
          <a:xfrm>
            <a:off x="261057" y="2769442"/>
            <a:ext cx="800219"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1600" dirty="0"/>
              <a:t>学習用</a:t>
            </a:r>
            <a:endParaRPr lang="en-US" altLang="ja-JP" sz="1600" dirty="0"/>
          </a:p>
          <a:p>
            <a:r>
              <a:rPr lang="ja-JP" altLang="en-US" sz="1600" dirty="0"/>
              <a:t>データ</a:t>
            </a:r>
            <a:endParaRPr kumimoji="1" lang="ja-JP" altLang="en-US" sz="1600" dirty="0"/>
          </a:p>
        </p:txBody>
      </p:sp>
      <p:sp>
        <p:nvSpPr>
          <p:cNvPr id="9" name="テキスト ボックス 8"/>
          <p:cNvSpPr txBox="1"/>
          <p:nvPr/>
        </p:nvSpPr>
        <p:spPr>
          <a:xfrm>
            <a:off x="490275" y="4064189"/>
            <a:ext cx="3036839" cy="584775"/>
          </a:xfrm>
          <a:prstGeom prst="rect">
            <a:avLst/>
          </a:prstGeom>
          <a:noFill/>
        </p:spPr>
        <p:txBody>
          <a:bodyPr wrap="square" rtlCol="0">
            <a:spAutoFit/>
          </a:bodyPr>
          <a:lstStyle/>
          <a:p>
            <a:r>
              <a:rPr kumimoji="1" lang="en-US" altLang="ja-JP" sz="1600" dirty="0"/>
              <a:t>MNIST</a:t>
            </a:r>
            <a:r>
              <a:rPr kumimoji="1" lang="ja-JP" altLang="en-US" sz="1600" dirty="0"/>
              <a:t>計</a:t>
            </a:r>
            <a:r>
              <a:rPr kumimoji="1" lang="en-US" altLang="ja-JP" sz="1600" dirty="0"/>
              <a:t>6</a:t>
            </a:r>
            <a:r>
              <a:rPr lang="ja-JP" altLang="en-US" sz="1600" dirty="0"/>
              <a:t>万枚のデータ群から、ランダムに</a:t>
            </a:r>
            <a:r>
              <a:rPr lang="en-US" altLang="ja-JP" sz="1600" dirty="0"/>
              <a:t>100</a:t>
            </a:r>
            <a:r>
              <a:rPr lang="ja-JP" altLang="en-US" sz="1600" dirty="0"/>
              <a:t>枚を選び出す。</a:t>
            </a:r>
          </a:p>
        </p:txBody>
      </p:sp>
      <p:pic>
        <p:nvPicPr>
          <p:cNvPr id="13" name="図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2479" y="2183639"/>
            <a:ext cx="2695546" cy="2115837"/>
          </a:xfrm>
          <a:prstGeom prst="rect">
            <a:avLst/>
          </a:prstGeom>
        </p:spPr>
      </p:pic>
      <p:pic>
        <p:nvPicPr>
          <p:cNvPr id="14" name="図 1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02213" y="2159187"/>
            <a:ext cx="884170" cy="2197390"/>
          </a:xfrm>
          <a:prstGeom prst="rect">
            <a:avLst/>
          </a:prstGeom>
        </p:spPr>
      </p:pic>
      <p:sp>
        <p:nvSpPr>
          <p:cNvPr id="15" name="テキスト ボックス 14"/>
          <p:cNvSpPr txBox="1"/>
          <p:nvPr/>
        </p:nvSpPr>
        <p:spPr>
          <a:xfrm>
            <a:off x="7103908" y="2616750"/>
            <a:ext cx="189647" cy="161832"/>
          </a:xfrm>
          <a:prstGeom prst="rect">
            <a:avLst/>
          </a:prstGeom>
          <a:noFill/>
        </p:spPr>
        <p:txBody>
          <a:bodyPr wrap="square" rtlCol="0">
            <a:spAutoFit/>
          </a:bodyPr>
          <a:lstStyle/>
          <a:p>
            <a:r>
              <a:rPr kumimoji="1" lang="en-US" altLang="ja-JP" sz="400" dirty="0"/>
              <a:t>1</a:t>
            </a:r>
            <a:endParaRPr kumimoji="1" lang="ja-JP" altLang="en-US" sz="400" dirty="0"/>
          </a:p>
        </p:txBody>
      </p:sp>
      <p:sp>
        <p:nvSpPr>
          <p:cNvPr id="16" name="テキスト ボックス 15"/>
          <p:cNvSpPr txBox="1"/>
          <p:nvPr/>
        </p:nvSpPr>
        <p:spPr>
          <a:xfrm>
            <a:off x="7103908" y="2471692"/>
            <a:ext cx="189647" cy="161832"/>
          </a:xfrm>
          <a:prstGeom prst="rect">
            <a:avLst/>
          </a:prstGeom>
          <a:noFill/>
        </p:spPr>
        <p:txBody>
          <a:bodyPr wrap="square" rtlCol="0">
            <a:spAutoFit/>
          </a:bodyPr>
          <a:lstStyle/>
          <a:p>
            <a:r>
              <a:rPr kumimoji="1" lang="en-US" altLang="ja-JP" sz="400" dirty="0"/>
              <a:t>0</a:t>
            </a:r>
            <a:endParaRPr kumimoji="1" lang="ja-JP" altLang="en-US" sz="400" dirty="0"/>
          </a:p>
        </p:txBody>
      </p:sp>
      <p:sp>
        <p:nvSpPr>
          <p:cNvPr id="17" name="テキスト ボックス 16"/>
          <p:cNvSpPr txBox="1"/>
          <p:nvPr/>
        </p:nvSpPr>
        <p:spPr>
          <a:xfrm>
            <a:off x="7103908" y="2761809"/>
            <a:ext cx="189647" cy="161832"/>
          </a:xfrm>
          <a:prstGeom prst="rect">
            <a:avLst/>
          </a:prstGeom>
          <a:noFill/>
        </p:spPr>
        <p:txBody>
          <a:bodyPr wrap="square" rtlCol="0">
            <a:spAutoFit/>
          </a:bodyPr>
          <a:lstStyle/>
          <a:p>
            <a:r>
              <a:rPr kumimoji="1" lang="en-US" altLang="ja-JP" sz="400" dirty="0"/>
              <a:t>2</a:t>
            </a:r>
            <a:endParaRPr kumimoji="1" lang="ja-JP" altLang="en-US" sz="400" dirty="0"/>
          </a:p>
        </p:txBody>
      </p:sp>
      <p:sp>
        <p:nvSpPr>
          <p:cNvPr id="18" name="テキスト ボックス 17"/>
          <p:cNvSpPr txBox="1"/>
          <p:nvPr/>
        </p:nvSpPr>
        <p:spPr>
          <a:xfrm>
            <a:off x="7103908" y="2906868"/>
            <a:ext cx="189647" cy="161832"/>
          </a:xfrm>
          <a:prstGeom prst="rect">
            <a:avLst/>
          </a:prstGeom>
          <a:noFill/>
        </p:spPr>
        <p:txBody>
          <a:bodyPr wrap="square" rtlCol="0">
            <a:spAutoFit/>
          </a:bodyPr>
          <a:lstStyle/>
          <a:p>
            <a:r>
              <a:rPr kumimoji="1" lang="en-US" altLang="ja-JP" sz="400" dirty="0"/>
              <a:t>3</a:t>
            </a:r>
            <a:endParaRPr kumimoji="1" lang="ja-JP" altLang="en-US" sz="400" dirty="0"/>
          </a:p>
        </p:txBody>
      </p:sp>
      <p:sp>
        <p:nvSpPr>
          <p:cNvPr id="19" name="テキスト ボックス 18"/>
          <p:cNvSpPr txBox="1"/>
          <p:nvPr/>
        </p:nvSpPr>
        <p:spPr>
          <a:xfrm>
            <a:off x="7103908" y="3196987"/>
            <a:ext cx="189647" cy="161832"/>
          </a:xfrm>
          <a:prstGeom prst="rect">
            <a:avLst/>
          </a:prstGeom>
          <a:noFill/>
        </p:spPr>
        <p:txBody>
          <a:bodyPr wrap="square" rtlCol="0">
            <a:spAutoFit/>
          </a:bodyPr>
          <a:lstStyle/>
          <a:p>
            <a:r>
              <a:rPr kumimoji="1" lang="en-US" altLang="ja-JP" sz="400" dirty="0"/>
              <a:t>5</a:t>
            </a:r>
            <a:endParaRPr kumimoji="1" lang="ja-JP" altLang="en-US" sz="400" dirty="0"/>
          </a:p>
        </p:txBody>
      </p:sp>
      <p:sp>
        <p:nvSpPr>
          <p:cNvPr id="20" name="テキスト ボックス 19"/>
          <p:cNvSpPr txBox="1"/>
          <p:nvPr/>
        </p:nvSpPr>
        <p:spPr>
          <a:xfrm>
            <a:off x="7103908" y="3051927"/>
            <a:ext cx="189647" cy="161832"/>
          </a:xfrm>
          <a:prstGeom prst="rect">
            <a:avLst/>
          </a:prstGeom>
          <a:noFill/>
        </p:spPr>
        <p:txBody>
          <a:bodyPr wrap="square" rtlCol="0">
            <a:spAutoFit/>
          </a:bodyPr>
          <a:lstStyle/>
          <a:p>
            <a:r>
              <a:rPr lang="en-US" altLang="ja-JP" sz="400" dirty="0"/>
              <a:t>4</a:t>
            </a:r>
            <a:endParaRPr kumimoji="1" lang="ja-JP" altLang="en-US" sz="400" dirty="0"/>
          </a:p>
        </p:txBody>
      </p:sp>
      <p:sp>
        <p:nvSpPr>
          <p:cNvPr id="21" name="テキスト ボックス 20"/>
          <p:cNvSpPr txBox="1"/>
          <p:nvPr/>
        </p:nvSpPr>
        <p:spPr>
          <a:xfrm>
            <a:off x="7103908" y="3342046"/>
            <a:ext cx="189647" cy="161832"/>
          </a:xfrm>
          <a:prstGeom prst="rect">
            <a:avLst/>
          </a:prstGeom>
          <a:noFill/>
        </p:spPr>
        <p:txBody>
          <a:bodyPr wrap="square" rtlCol="0">
            <a:spAutoFit/>
          </a:bodyPr>
          <a:lstStyle/>
          <a:p>
            <a:r>
              <a:rPr kumimoji="1" lang="en-US" altLang="ja-JP" sz="400" dirty="0"/>
              <a:t>6</a:t>
            </a:r>
            <a:endParaRPr kumimoji="1" lang="ja-JP" altLang="en-US" sz="400" dirty="0"/>
          </a:p>
        </p:txBody>
      </p:sp>
      <p:sp>
        <p:nvSpPr>
          <p:cNvPr id="22" name="テキスト ボックス 21"/>
          <p:cNvSpPr txBox="1"/>
          <p:nvPr/>
        </p:nvSpPr>
        <p:spPr>
          <a:xfrm>
            <a:off x="7103908" y="3487105"/>
            <a:ext cx="189647" cy="161832"/>
          </a:xfrm>
          <a:prstGeom prst="rect">
            <a:avLst/>
          </a:prstGeom>
          <a:noFill/>
        </p:spPr>
        <p:txBody>
          <a:bodyPr wrap="square" rtlCol="0">
            <a:spAutoFit/>
          </a:bodyPr>
          <a:lstStyle/>
          <a:p>
            <a:r>
              <a:rPr kumimoji="1" lang="en-US" altLang="ja-JP" sz="400" dirty="0"/>
              <a:t>7</a:t>
            </a:r>
            <a:endParaRPr kumimoji="1" lang="ja-JP" altLang="en-US" sz="400" dirty="0"/>
          </a:p>
        </p:txBody>
      </p:sp>
      <p:sp>
        <p:nvSpPr>
          <p:cNvPr id="23" name="テキスト ボックス 22"/>
          <p:cNvSpPr txBox="1"/>
          <p:nvPr/>
        </p:nvSpPr>
        <p:spPr>
          <a:xfrm>
            <a:off x="7103908" y="3777225"/>
            <a:ext cx="189647" cy="161832"/>
          </a:xfrm>
          <a:prstGeom prst="rect">
            <a:avLst/>
          </a:prstGeom>
          <a:noFill/>
        </p:spPr>
        <p:txBody>
          <a:bodyPr wrap="square" rtlCol="0">
            <a:spAutoFit/>
          </a:bodyPr>
          <a:lstStyle/>
          <a:p>
            <a:r>
              <a:rPr kumimoji="1" lang="en-US" altLang="ja-JP" sz="400" dirty="0"/>
              <a:t>9</a:t>
            </a:r>
            <a:endParaRPr kumimoji="1" lang="ja-JP" altLang="en-US" sz="400" dirty="0"/>
          </a:p>
        </p:txBody>
      </p:sp>
      <p:sp>
        <p:nvSpPr>
          <p:cNvPr id="24" name="テキスト ボックス 23"/>
          <p:cNvSpPr txBox="1"/>
          <p:nvPr/>
        </p:nvSpPr>
        <p:spPr>
          <a:xfrm>
            <a:off x="7103908" y="3632163"/>
            <a:ext cx="189647" cy="161832"/>
          </a:xfrm>
          <a:prstGeom prst="rect">
            <a:avLst/>
          </a:prstGeom>
          <a:noFill/>
        </p:spPr>
        <p:txBody>
          <a:bodyPr wrap="square" rtlCol="0">
            <a:spAutoFit/>
          </a:bodyPr>
          <a:lstStyle/>
          <a:p>
            <a:r>
              <a:rPr lang="en-US" altLang="ja-JP" sz="400" dirty="0"/>
              <a:t>8</a:t>
            </a:r>
            <a:endParaRPr kumimoji="1" lang="ja-JP" altLang="en-US" sz="400" dirty="0"/>
          </a:p>
        </p:txBody>
      </p:sp>
      <p:sp>
        <p:nvSpPr>
          <p:cNvPr id="25" name="テキスト ボックス 24"/>
          <p:cNvSpPr txBox="1"/>
          <p:nvPr/>
        </p:nvSpPr>
        <p:spPr>
          <a:xfrm>
            <a:off x="4918177" y="3075410"/>
            <a:ext cx="529312" cy="369332"/>
          </a:xfrm>
          <a:prstGeom prst="rect">
            <a:avLst/>
          </a:prstGeom>
          <a:noFill/>
        </p:spPr>
        <p:txBody>
          <a:bodyPr wrap="none" rtlCol="0">
            <a:spAutoFit/>
          </a:bodyPr>
          <a:lstStyle/>
          <a:p>
            <a:r>
              <a:rPr kumimoji="1" lang="en-US" altLang="ja-JP" b="1" dirty="0"/>
              <a:t>W1</a:t>
            </a:r>
            <a:endParaRPr kumimoji="1" lang="ja-JP" altLang="en-US" b="1" dirty="0"/>
          </a:p>
        </p:txBody>
      </p:sp>
      <p:sp>
        <p:nvSpPr>
          <p:cNvPr id="26" name="テキスト ボックス 25"/>
          <p:cNvSpPr txBox="1"/>
          <p:nvPr/>
        </p:nvSpPr>
        <p:spPr>
          <a:xfrm>
            <a:off x="5679658" y="3058680"/>
            <a:ext cx="529312" cy="369332"/>
          </a:xfrm>
          <a:prstGeom prst="rect">
            <a:avLst/>
          </a:prstGeom>
          <a:noFill/>
        </p:spPr>
        <p:txBody>
          <a:bodyPr wrap="none" rtlCol="0">
            <a:spAutoFit/>
          </a:bodyPr>
          <a:lstStyle/>
          <a:p>
            <a:r>
              <a:rPr kumimoji="1" lang="en-US" altLang="ja-JP" b="1" dirty="0"/>
              <a:t>W2</a:t>
            </a:r>
            <a:endParaRPr kumimoji="1" lang="ja-JP" altLang="en-US" b="1" dirty="0"/>
          </a:p>
        </p:txBody>
      </p:sp>
      <p:sp>
        <p:nvSpPr>
          <p:cNvPr id="27" name="テキスト ボックス 26"/>
          <p:cNvSpPr txBox="1"/>
          <p:nvPr/>
        </p:nvSpPr>
        <p:spPr>
          <a:xfrm>
            <a:off x="6441140" y="3058691"/>
            <a:ext cx="529312" cy="369332"/>
          </a:xfrm>
          <a:prstGeom prst="rect">
            <a:avLst/>
          </a:prstGeom>
          <a:noFill/>
        </p:spPr>
        <p:txBody>
          <a:bodyPr wrap="none" rtlCol="0">
            <a:spAutoFit/>
          </a:bodyPr>
          <a:lstStyle/>
          <a:p>
            <a:r>
              <a:rPr kumimoji="1" lang="en-US" altLang="ja-JP" b="1" dirty="0"/>
              <a:t>W3</a:t>
            </a:r>
            <a:endParaRPr kumimoji="1" lang="ja-JP" altLang="en-US" b="1" dirty="0"/>
          </a:p>
        </p:txBody>
      </p:sp>
      <p:sp>
        <p:nvSpPr>
          <p:cNvPr id="28" name="テキスト ボックス 27"/>
          <p:cNvSpPr txBox="1"/>
          <p:nvPr/>
        </p:nvSpPr>
        <p:spPr>
          <a:xfrm>
            <a:off x="4629902" y="4306493"/>
            <a:ext cx="198137" cy="210383"/>
          </a:xfrm>
          <a:prstGeom prst="rect">
            <a:avLst/>
          </a:prstGeom>
          <a:noFill/>
        </p:spPr>
        <p:txBody>
          <a:bodyPr wrap="square" rtlCol="0">
            <a:spAutoFit/>
          </a:bodyPr>
          <a:lstStyle/>
          <a:p>
            <a:r>
              <a:rPr kumimoji="1" lang="en-US" altLang="ja-JP" sz="700" b="1" dirty="0"/>
              <a:t>x</a:t>
            </a:r>
            <a:endParaRPr kumimoji="1" lang="ja-JP" altLang="en-US" sz="700" b="1" dirty="0"/>
          </a:p>
        </p:txBody>
      </p:sp>
      <p:sp>
        <p:nvSpPr>
          <p:cNvPr id="29" name="テキスト ボックス 28"/>
          <p:cNvSpPr txBox="1"/>
          <p:nvPr/>
        </p:nvSpPr>
        <p:spPr>
          <a:xfrm>
            <a:off x="5300601" y="2457533"/>
            <a:ext cx="458780" cy="369332"/>
          </a:xfrm>
          <a:prstGeom prst="rect">
            <a:avLst/>
          </a:prstGeom>
          <a:noFill/>
        </p:spPr>
        <p:txBody>
          <a:bodyPr wrap="none" rtlCol="0">
            <a:spAutoFit/>
          </a:bodyPr>
          <a:lstStyle/>
          <a:p>
            <a:r>
              <a:rPr kumimoji="1" lang="en-US" altLang="ja-JP" b="1" dirty="0"/>
              <a:t>b1</a:t>
            </a:r>
            <a:endParaRPr kumimoji="1" lang="ja-JP" altLang="en-US" b="1" dirty="0"/>
          </a:p>
        </p:txBody>
      </p:sp>
      <p:sp>
        <p:nvSpPr>
          <p:cNvPr id="30" name="テキスト ボックス 29"/>
          <p:cNvSpPr txBox="1"/>
          <p:nvPr/>
        </p:nvSpPr>
        <p:spPr>
          <a:xfrm>
            <a:off x="6066272" y="1976166"/>
            <a:ext cx="458780" cy="369332"/>
          </a:xfrm>
          <a:prstGeom prst="rect">
            <a:avLst/>
          </a:prstGeom>
          <a:noFill/>
        </p:spPr>
        <p:txBody>
          <a:bodyPr wrap="none" rtlCol="0">
            <a:spAutoFit/>
          </a:bodyPr>
          <a:lstStyle/>
          <a:p>
            <a:r>
              <a:rPr kumimoji="1" lang="en-US" altLang="ja-JP" b="1" dirty="0"/>
              <a:t>b2</a:t>
            </a:r>
            <a:endParaRPr kumimoji="1" lang="ja-JP" altLang="en-US" b="1" dirty="0"/>
          </a:p>
        </p:txBody>
      </p:sp>
      <p:sp>
        <p:nvSpPr>
          <p:cNvPr id="31" name="テキスト ボックス 30"/>
          <p:cNvSpPr txBox="1"/>
          <p:nvPr/>
        </p:nvSpPr>
        <p:spPr>
          <a:xfrm>
            <a:off x="6876952" y="2237402"/>
            <a:ext cx="458780" cy="369332"/>
          </a:xfrm>
          <a:prstGeom prst="rect">
            <a:avLst/>
          </a:prstGeom>
          <a:noFill/>
        </p:spPr>
        <p:txBody>
          <a:bodyPr wrap="none" rtlCol="0">
            <a:spAutoFit/>
          </a:bodyPr>
          <a:lstStyle/>
          <a:p>
            <a:r>
              <a:rPr kumimoji="1" lang="en-US" altLang="ja-JP" b="1" dirty="0"/>
              <a:t>b3</a:t>
            </a:r>
            <a:endParaRPr kumimoji="1" lang="ja-JP" altLang="en-US" b="1" dirty="0"/>
          </a:p>
        </p:txBody>
      </p:sp>
      <p:sp>
        <p:nvSpPr>
          <p:cNvPr id="32" name="テキスト ボックス 31"/>
          <p:cNvSpPr txBox="1"/>
          <p:nvPr/>
        </p:nvSpPr>
        <p:spPr>
          <a:xfrm>
            <a:off x="5481470" y="3777225"/>
            <a:ext cx="313078" cy="210383"/>
          </a:xfrm>
          <a:prstGeom prst="rect">
            <a:avLst/>
          </a:prstGeom>
          <a:noFill/>
        </p:spPr>
        <p:txBody>
          <a:bodyPr wrap="square" rtlCol="0">
            <a:spAutoFit/>
          </a:bodyPr>
          <a:lstStyle/>
          <a:p>
            <a:r>
              <a:rPr kumimoji="1" lang="en-US" altLang="ja-JP" sz="700" b="1" dirty="0"/>
              <a:t>z1</a:t>
            </a:r>
            <a:endParaRPr kumimoji="1" lang="ja-JP" altLang="en-US" sz="700" b="1" dirty="0"/>
          </a:p>
        </p:txBody>
      </p:sp>
      <p:sp>
        <p:nvSpPr>
          <p:cNvPr id="33" name="テキスト ボックス 32"/>
          <p:cNvSpPr txBox="1"/>
          <p:nvPr/>
        </p:nvSpPr>
        <p:spPr>
          <a:xfrm>
            <a:off x="6274718" y="4196666"/>
            <a:ext cx="313078" cy="210383"/>
          </a:xfrm>
          <a:prstGeom prst="rect">
            <a:avLst/>
          </a:prstGeom>
          <a:noFill/>
        </p:spPr>
        <p:txBody>
          <a:bodyPr wrap="square" rtlCol="0">
            <a:spAutoFit/>
          </a:bodyPr>
          <a:lstStyle/>
          <a:p>
            <a:r>
              <a:rPr kumimoji="1" lang="en-US" altLang="ja-JP" sz="700" b="1" dirty="0"/>
              <a:t>z2</a:t>
            </a:r>
            <a:endParaRPr kumimoji="1" lang="ja-JP" altLang="en-US" sz="700" b="1" dirty="0"/>
          </a:p>
        </p:txBody>
      </p:sp>
      <p:sp>
        <p:nvSpPr>
          <p:cNvPr id="34" name="テキスト ボックス 33"/>
          <p:cNvSpPr txBox="1"/>
          <p:nvPr/>
        </p:nvSpPr>
        <p:spPr>
          <a:xfrm>
            <a:off x="6962027" y="3925526"/>
            <a:ext cx="313078" cy="210383"/>
          </a:xfrm>
          <a:prstGeom prst="rect">
            <a:avLst/>
          </a:prstGeom>
          <a:noFill/>
        </p:spPr>
        <p:txBody>
          <a:bodyPr wrap="square" rtlCol="0">
            <a:spAutoFit/>
          </a:bodyPr>
          <a:lstStyle/>
          <a:p>
            <a:r>
              <a:rPr kumimoji="1" lang="en-US" altLang="ja-JP" sz="700" b="1" dirty="0"/>
              <a:t>z3</a:t>
            </a:r>
            <a:endParaRPr kumimoji="1" lang="ja-JP" altLang="en-US" sz="700" b="1" dirty="0"/>
          </a:p>
        </p:txBody>
      </p:sp>
      <p:sp>
        <p:nvSpPr>
          <p:cNvPr id="35" name="テキスト ボックス 34"/>
          <p:cNvSpPr txBox="1"/>
          <p:nvPr/>
        </p:nvSpPr>
        <p:spPr>
          <a:xfrm>
            <a:off x="4784535" y="3309012"/>
            <a:ext cx="769763" cy="307777"/>
          </a:xfrm>
          <a:prstGeom prst="rect">
            <a:avLst/>
          </a:prstGeom>
          <a:noFill/>
        </p:spPr>
        <p:txBody>
          <a:bodyPr wrap="none" rtlCol="0">
            <a:spAutoFit/>
          </a:bodyPr>
          <a:lstStyle/>
          <a:p>
            <a:r>
              <a:rPr kumimoji="1" lang="en-US" altLang="ja-JP" sz="1400" dirty="0"/>
              <a:t>50x784</a:t>
            </a:r>
            <a:endParaRPr kumimoji="1" lang="ja-JP" altLang="en-US" sz="1400" dirty="0"/>
          </a:p>
        </p:txBody>
      </p:sp>
      <p:sp>
        <p:nvSpPr>
          <p:cNvPr id="36" name="テキスト ボックス 35"/>
          <p:cNvSpPr txBox="1"/>
          <p:nvPr/>
        </p:nvSpPr>
        <p:spPr>
          <a:xfrm>
            <a:off x="5562260" y="3291222"/>
            <a:ext cx="769763" cy="307777"/>
          </a:xfrm>
          <a:prstGeom prst="rect">
            <a:avLst/>
          </a:prstGeom>
          <a:noFill/>
        </p:spPr>
        <p:txBody>
          <a:bodyPr wrap="none" rtlCol="0">
            <a:spAutoFit/>
          </a:bodyPr>
          <a:lstStyle/>
          <a:p>
            <a:r>
              <a:rPr kumimoji="1" lang="en-US" altLang="ja-JP" sz="1400" dirty="0"/>
              <a:t>100x50</a:t>
            </a:r>
            <a:endParaRPr kumimoji="1" lang="ja-JP" altLang="en-US" sz="1400" dirty="0"/>
          </a:p>
        </p:txBody>
      </p:sp>
      <p:sp>
        <p:nvSpPr>
          <p:cNvPr id="37" name="テキスト ボックス 36"/>
          <p:cNvSpPr txBox="1"/>
          <p:nvPr/>
        </p:nvSpPr>
        <p:spPr>
          <a:xfrm>
            <a:off x="6361365" y="3293596"/>
            <a:ext cx="769763" cy="307777"/>
          </a:xfrm>
          <a:prstGeom prst="rect">
            <a:avLst/>
          </a:prstGeom>
          <a:noFill/>
        </p:spPr>
        <p:txBody>
          <a:bodyPr wrap="none" rtlCol="0">
            <a:spAutoFit/>
          </a:bodyPr>
          <a:lstStyle/>
          <a:p>
            <a:r>
              <a:rPr kumimoji="1" lang="en-US" altLang="ja-JP" sz="1400" dirty="0"/>
              <a:t>10x100</a:t>
            </a:r>
            <a:endParaRPr kumimoji="1" lang="ja-JP" altLang="en-US" sz="1400" dirty="0"/>
          </a:p>
        </p:txBody>
      </p:sp>
      <p:sp>
        <p:nvSpPr>
          <p:cNvPr id="38" name="正方形/長方形 37"/>
          <p:cNvSpPr/>
          <p:nvPr/>
        </p:nvSpPr>
        <p:spPr>
          <a:xfrm>
            <a:off x="2204067" y="2589598"/>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5</a:t>
            </a:r>
            <a:endParaRPr kumimoji="1" lang="ja-JP" altLang="en-US" dirty="0">
              <a:latin typeface="Mistral" panose="03090702030407020403" pitchFamily="66" charset="0"/>
            </a:endParaRPr>
          </a:p>
        </p:txBody>
      </p:sp>
      <p:sp>
        <p:nvSpPr>
          <p:cNvPr id="39" name="正方形/長方形 38"/>
          <p:cNvSpPr/>
          <p:nvPr/>
        </p:nvSpPr>
        <p:spPr>
          <a:xfrm>
            <a:off x="2356467" y="2741998"/>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0</a:t>
            </a:r>
            <a:endParaRPr kumimoji="1" lang="ja-JP" altLang="en-US" dirty="0">
              <a:latin typeface="Mistral" panose="03090702030407020403" pitchFamily="66" charset="0"/>
            </a:endParaRPr>
          </a:p>
        </p:txBody>
      </p:sp>
      <p:sp>
        <p:nvSpPr>
          <p:cNvPr id="40" name="正方形/長方形 39"/>
          <p:cNvSpPr/>
          <p:nvPr/>
        </p:nvSpPr>
        <p:spPr>
          <a:xfrm>
            <a:off x="2508867" y="2894398"/>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1" name="正方形/長方形 40"/>
          <p:cNvSpPr/>
          <p:nvPr/>
        </p:nvSpPr>
        <p:spPr>
          <a:xfrm>
            <a:off x="2661267" y="3046798"/>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2" name="正方形/長方形 41"/>
          <p:cNvSpPr/>
          <p:nvPr/>
        </p:nvSpPr>
        <p:spPr>
          <a:xfrm>
            <a:off x="2813667" y="3199198"/>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3" name="正方形/長方形 42"/>
          <p:cNvSpPr/>
          <p:nvPr/>
        </p:nvSpPr>
        <p:spPr>
          <a:xfrm>
            <a:off x="2356467" y="2741998"/>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0</a:t>
            </a:r>
            <a:endParaRPr kumimoji="1" lang="ja-JP" altLang="en-US" dirty="0">
              <a:latin typeface="Mistral" panose="03090702030407020403" pitchFamily="66" charset="0"/>
            </a:endParaRPr>
          </a:p>
        </p:txBody>
      </p:sp>
      <p:sp>
        <p:nvSpPr>
          <p:cNvPr id="44" name="正方形/長方形 43"/>
          <p:cNvSpPr/>
          <p:nvPr/>
        </p:nvSpPr>
        <p:spPr>
          <a:xfrm>
            <a:off x="2508867" y="2894398"/>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7</a:t>
            </a:r>
            <a:endParaRPr kumimoji="1" lang="ja-JP" altLang="en-US" dirty="0">
              <a:latin typeface="Mistral" panose="03090702030407020403" pitchFamily="66" charset="0"/>
            </a:endParaRPr>
          </a:p>
        </p:txBody>
      </p:sp>
      <p:sp>
        <p:nvSpPr>
          <p:cNvPr id="45" name="正方形/長方形 44"/>
          <p:cNvSpPr/>
          <p:nvPr/>
        </p:nvSpPr>
        <p:spPr>
          <a:xfrm>
            <a:off x="2661267" y="3046798"/>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1</a:t>
            </a:r>
            <a:endParaRPr kumimoji="1" lang="ja-JP" altLang="en-US" dirty="0">
              <a:latin typeface="Mistral" panose="03090702030407020403" pitchFamily="66" charset="0"/>
            </a:endParaRPr>
          </a:p>
        </p:txBody>
      </p:sp>
      <p:sp>
        <p:nvSpPr>
          <p:cNvPr id="46" name="正方形/長方形 45"/>
          <p:cNvSpPr/>
          <p:nvPr/>
        </p:nvSpPr>
        <p:spPr>
          <a:xfrm>
            <a:off x="2813667" y="3199198"/>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9</a:t>
            </a:r>
            <a:endParaRPr kumimoji="1" lang="ja-JP" altLang="en-US" dirty="0">
              <a:latin typeface="Mistral" panose="03090702030407020403" pitchFamily="66" charset="0"/>
            </a:endParaRPr>
          </a:p>
        </p:txBody>
      </p:sp>
      <p:sp>
        <p:nvSpPr>
          <p:cNvPr id="47" name="正方形/長方形 46"/>
          <p:cNvSpPr/>
          <p:nvPr/>
        </p:nvSpPr>
        <p:spPr>
          <a:xfrm>
            <a:off x="2966067" y="3351598"/>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3</a:t>
            </a:r>
            <a:endParaRPr kumimoji="1" lang="ja-JP" altLang="en-US" dirty="0">
              <a:latin typeface="Mistral" panose="03090702030407020403" pitchFamily="66" charset="0"/>
            </a:endParaRPr>
          </a:p>
        </p:txBody>
      </p:sp>
      <p:grpSp>
        <p:nvGrpSpPr>
          <p:cNvPr id="54" name="グループ化 53"/>
          <p:cNvGrpSpPr/>
          <p:nvPr/>
        </p:nvGrpSpPr>
        <p:grpSpPr>
          <a:xfrm rot="19958446">
            <a:off x="2213767" y="2877669"/>
            <a:ext cx="832610" cy="422020"/>
            <a:chOff x="1785027" y="4422737"/>
            <a:chExt cx="858905" cy="624862"/>
          </a:xfrm>
        </p:grpSpPr>
        <p:sp>
          <p:nvSpPr>
            <p:cNvPr id="55"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56"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stral" panose="03090702030407020403" pitchFamily="66" charset="0"/>
              </a:endParaRPr>
            </a:p>
          </p:txBody>
        </p:sp>
      </p:grpSp>
      <p:sp>
        <p:nvSpPr>
          <p:cNvPr id="58" name="テキスト ボックス 57"/>
          <p:cNvSpPr txBox="1"/>
          <p:nvPr/>
        </p:nvSpPr>
        <p:spPr>
          <a:xfrm>
            <a:off x="3527114" y="4419115"/>
            <a:ext cx="4288353" cy="338554"/>
          </a:xfrm>
          <a:prstGeom prst="rect">
            <a:avLst/>
          </a:prstGeom>
          <a:noFill/>
        </p:spPr>
        <p:txBody>
          <a:bodyPr wrap="none" rtlCol="0">
            <a:spAutoFit/>
          </a:bodyPr>
          <a:lstStyle/>
          <a:p>
            <a:r>
              <a:rPr kumimoji="1" lang="ja-JP" altLang="en-US" sz="1600" dirty="0"/>
              <a:t>一枚ずつニューラルネットに放り込んで計算</a:t>
            </a:r>
          </a:p>
        </p:txBody>
      </p:sp>
      <p:sp>
        <p:nvSpPr>
          <p:cNvPr id="60" name="正方形/長方形 59"/>
          <p:cNvSpPr/>
          <p:nvPr/>
        </p:nvSpPr>
        <p:spPr>
          <a:xfrm>
            <a:off x="3507757" y="3083058"/>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6</a:t>
            </a:r>
            <a:endParaRPr kumimoji="1" lang="ja-JP" altLang="en-US" dirty="0">
              <a:latin typeface="Mistral" panose="03090702030407020403" pitchFamily="66" charset="0"/>
            </a:endParaRPr>
          </a:p>
        </p:txBody>
      </p:sp>
      <p:sp>
        <p:nvSpPr>
          <p:cNvPr id="66" name="テキスト ボックス 65"/>
          <p:cNvSpPr txBox="1"/>
          <p:nvPr/>
        </p:nvSpPr>
        <p:spPr>
          <a:xfrm>
            <a:off x="2433047" y="2381250"/>
            <a:ext cx="800219" cy="369332"/>
          </a:xfrm>
          <a:prstGeom prst="rect">
            <a:avLst/>
          </a:prstGeom>
          <a:noFill/>
        </p:spPr>
        <p:txBody>
          <a:bodyPr wrap="none" rtlCol="0">
            <a:spAutoFit/>
          </a:bodyPr>
          <a:lstStyle/>
          <a:p>
            <a:r>
              <a:rPr kumimoji="1" lang="en-US" altLang="ja-JP" dirty="0"/>
              <a:t>100</a:t>
            </a:r>
            <a:r>
              <a:rPr kumimoji="1" lang="ja-JP" altLang="en-US" dirty="0"/>
              <a:t>枚</a:t>
            </a:r>
          </a:p>
        </p:txBody>
      </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999362" y="2345498"/>
            <a:ext cx="2160277" cy="1805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 name="テキスト ボックス 70"/>
          <p:cNvSpPr txBox="1"/>
          <p:nvPr/>
        </p:nvSpPr>
        <p:spPr>
          <a:xfrm>
            <a:off x="10193482" y="2202674"/>
            <a:ext cx="1175322" cy="369332"/>
          </a:xfrm>
          <a:prstGeom prst="rect">
            <a:avLst/>
          </a:prstGeom>
          <a:noFill/>
        </p:spPr>
        <p:txBody>
          <a:bodyPr wrap="none" rtlCol="0">
            <a:spAutoFit/>
          </a:bodyPr>
          <a:lstStyle/>
          <a:p>
            <a:r>
              <a:rPr lang="en-US" altLang="ja-JP" dirty="0"/>
              <a:t>y=-log(x)</a:t>
            </a:r>
            <a:endParaRPr kumimoji="1" lang="ja-JP" altLang="en-US" dirty="0"/>
          </a:p>
        </p:txBody>
      </p:sp>
      <p:sp>
        <p:nvSpPr>
          <p:cNvPr id="74" name="正方形/長方形 73"/>
          <p:cNvSpPr/>
          <p:nvPr/>
        </p:nvSpPr>
        <p:spPr>
          <a:xfrm>
            <a:off x="8982535" y="4110668"/>
            <a:ext cx="3193503" cy="584775"/>
          </a:xfrm>
          <a:prstGeom prst="rect">
            <a:avLst/>
          </a:prstGeom>
        </p:spPr>
        <p:txBody>
          <a:bodyPr wrap="none">
            <a:spAutoFit/>
          </a:bodyPr>
          <a:lstStyle/>
          <a:p>
            <a:r>
              <a:rPr lang="en-US" altLang="ja-JP" sz="1600" dirty="0"/>
              <a:t>100</a:t>
            </a:r>
            <a:r>
              <a:rPr lang="ja-JP" altLang="en-US" sz="1600" dirty="0"/>
              <a:t>枚分計算して平均を求める。</a:t>
            </a:r>
            <a:endParaRPr lang="en-US" altLang="ja-JP" sz="1600" dirty="0"/>
          </a:p>
          <a:p>
            <a:r>
              <a:rPr lang="ja-JP" altLang="en-US" sz="1600" dirty="0"/>
              <a:t>これが</a:t>
            </a:r>
            <a:r>
              <a:rPr lang="ja-JP" altLang="en-US" sz="1600" u="sng" dirty="0"/>
              <a:t>損失関数の値</a:t>
            </a:r>
            <a:r>
              <a:rPr lang="ja-JP" altLang="en-US" sz="1600" dirty="0"/>
              <a:t>となる。</a:t>
            </a:r>
            <a:endParaRPr lang="en-US" altLang="ja-JP" sz="1600" dirty="0"/>
          </a:p>
        </p:txBody>
      </p:sp>
      <p:cxnSp>
        <p:nvCxnSpPr>
          <p:cNvPr id="78" name="直線コネクタ 77"/>
          <p:cNvCxnSpPr>
            <a:cxnSpLocks/>
          </p:cNvCxnSpPr>
          <p:nvPr/>
        </p:nvCxnSpPr>
        <p:spPr>
          <a:xfrm flipV="1">
            <a:off x="10737502" y="3616789"/>
            <a:ext cx="0" cy="34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a:cxnSpLocks/>
          </p:cNvCxnSpPr>
          <p:nvPr/>
        </p:nvCxnSpPr>
        <p:spPr>
          <a:xfrm flipH="1">
            <a:off x="10272095" y="3609706"/>
            <a:ext cx="465407"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正方形/長方形 75"/>
          <p:cNvSpPr/>
          <p:nvPr/>
        </p:nvSpPr>
        <p:spPr>
          <a:xfrm>
            <a:off x="8813904" y="2817940"/>
            <a:ext cx="1424282" cy="830997"/>
          </a:xfrm>
          <a:prstGeom prst="rect">
            <a:avLst/>
          </a:prstGeom>
        </p:spPr>
        <p:txBody>
          <a:bodyPr wrap="square">
            <a:spAutoFit/>
          </a:bodyPr>
          <a:lstStyle/>
          <a:p>
            <a:r>
              <a:rPr lang="ja-JP" altLang="en-US" sz="1600" dirty="0"/>
              <a:t>正解箇所の値のｴﾝﾄﾛﾋﾟｰ</a:t>
            </a:r>
            <a:endParaRPr lang="en-US" altLang="ja-JP" sz="1600" dirty="0"/>
          </a:p>
          <a:p>
            <a:r>
              <a:rPr lang="en-US" altLang="ja-JP" sz="1600" dirty="0"/>
              <a:t>-log</a:t>
            </a:r>
            <a:r>
              <a:rPr lang="ja-JP" altLang="en-US" sz="1600" dirty="0"/>
              <a:t>を計算</a:t>
            </a:r>
          </a:p>
        </p:txBody>
      </p:sp>
      <p:cxnSp>
        <p:nvCxnSpPr>
          <p:cNvPr id="5" name="直線コネクタ 4">
            <a:extLst>
              <a:ext uri="{FF2B5EF4-FFF2-40B4-BE49-F238E27FC236}">
                <a16:creationId xmlns:a16="http://schemas.microsoft.com/office/drawing/2014/main" id="{0E5270A3-8F6F-4C3D-99C3-62BDEA572347}"/>
              </a:ext>
            </a:extLst>
          </p:cNvPr>
          <p:cNvCxnSpPr>
            <a:cxnSpLocks/>
            <a:endCxn id="38" idx="0"/>
          </p:cNvCxnSpPr>
          <p:nvPr/>
        </p:nvCxnSpPr>
        <p:spPr>
          <a:xfrm>
            <a:off x="1472303" y="2236832"/>
            <a:ext cx="862480" cy="3527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4A6C6B9-6143-4907-BF52-0830991E9E8F}"/>
              </a:ext>
            </a:extLst>
          </p:cNvPr>
          <p:cNvCxnSpPr>
            <a:cxnSpLocks/>
          </p:cNvCxnSpPr>
          <p:nvPr/>
        </p:nvCxnSpPr>
        <p:spPr>
          <a:xfrm flipV="1">
            <a:off x="1305309" y="3524322"/>
            <a:ext cx="1127738" cy="2161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5" name="グループ化 64">
            <a:extLst>
              <a:ext uri="{FF2B5EF4-FFF2-40B4-BE49-F238E27FC236}">
                <a16:creationId xmlns:a16="http://schemas.microsoft.com/office/drawing/2014/main" id="{68FBFAA5-93F7-4FD2-9CF9-A208CEFAA85B}"/>
              </a:ext>
            </a:extLst>
          </p:cNvPr>
          <p:cNvGrpSpPr/>
          <p:nvPr/>
        </p:nvGrpSpPr>
        <p:grpSpPr>
          <a:xfrm flipH="1">
            <a:off x="7849594" y="2477297"/>
            <a:ext cx="113330" cy="1414438"/>
            <a:chOff x="1357714" y="634890"/>
            <a:chExt cx="149114" cy="1861037"/>
          </a:xfrm>
        </p:grpSpPr>
        <p:sp>
          <p:nvSpPr>
            <p:cNvPr id="67" name="楕円 66">
              <a:extLst>
                <a:ext uri="{FF2B5EF4-FFF2-40B4-BE49-F238E27FC236}">
                  <a16:creationId xmlns:a16="http://schemas.microsoft.com/office/drawing/2014/main" id="{A01682C6-6416-4D17-B701-3DE8ACCCE7A3}"/>
                </a:ext>
              </a:extLst>
            </p:cNvPr>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a:extLst>
                <a:ext uri="{FF2B5EF4-FFF2-40B4-BE49-F238E27FC236}">
                  <a16:creationId xmlns:a16="http://schemas.microsoft.com/office/drawing/2014/main" id="{04B80B2D-E87D-4D62-9E36-2CFFEE21932A}"/>
                </a:ext>
              </a:extLst>
            </p:cNvPr>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a:extLst>
                <a:ext uri="{FF2B5EF4-FFF2-40B4-BE49-F238E27FC236}">
                  <a16:creationId xmlns:a16="http://schemas.microsoft.com/office/drawing/2014/main" id="{CE7A592C-8314-4550-B23C-7D43014EE7C7}"/>
                </a:ext>
              </a:extLst>
            </p:cNvPr>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a:extLst>
                <a:ext uri="{FF2B5EF4-FFF2-40B4-BE49-F238E27FC236}">
                  <a16:creationId xmlns:a16="http://schemas.microsoft.com/office/drawing/2014/main" id="{83C0CBCB-D0C0-454F-BB7F-1D748F3D8991}"/>
                </a:ext>
              </a:extLst>
            </p:cNvPr>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2" name="楕円 71">
              <a:extLst>
                <a:ext uri="{FF2B5EF4-FFF2-40B4-BE49-F238E27FC236}">
                  <a16:creationId xmlns:a16="http://schemas.microsoft.com/office/drawing/2014/main" id="{BBE4568A-2279-4F2A-9D8D-C073C74359E7}"/>
                </a:ext>
              </a:extLst>
            </p:cNvPr>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3" name="楕円 72">
              <a:extLst>
                <a:ext uri="{FF2B5EF4-FFF2-40B4-BE49-F238E27FC236}">
                  <a16:creationId xmlns:a16="http://schemas.microsoft.com/office/drawing/2014/main" id="{40541797-004A-4851-A65D-84DF836A2868}"/>
                </a:ext>
              </a:extLst>
            </p:cNvPr>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5" name="楕円 74">
              <a:extLst>
                <a:ext uri="{FF2B5EF4-FFF2-40B4-BE49-F238E27FC236}">
                  <a16:creationId xmlns:a16="http://schemas.microsoft.com/office/drawing/2014/main" id="{401535CC-3C06-4449-B434-F3FDB7957300}"/>
                </a:ext>
              </a:extLst>
            </p:cNvPr>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7" name="楕円 76">
              <a:extLst>
                <a:ext uri="{FF2B5EF4-FFF2-40B4-BE49-F238E27FC236}">
                  <a16:creationId xmlns:a16="http://schemas.microsoft.com/office/drawing/2014/main" id="{3721A0B1-3BB7-4546-B73B-C0B1FF99D3A9}"/>
                </a:ext>
              </a:extLst>
            </p:cNvPr>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9" name="楕円 78">
              <a:extLst>
                <a:ext uri="{FF2B5EF4-FFF2-40B4-BE49-F238E27FC236}">
                  <a16:creationId xmlns:a16="http://schemas.microsoft.com/office/drawing/2014/main" id="{B4675D57-D6FA-4F98-8207-22A795DDD88C}"/>
                </a:ext>
              </a:extLst>
            </p:cNvPr>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1" name="楕円 80">
              <a:extLst>
                <a:ext uri="{FF2B5EF4-FFF2-40B4-BE49-F238E27FC236}">
                  <a16:creationId xmlns:a16="http://schemas.microsoft.com/office/drawing/2014/main" id="{33223176-7DBD-4B46-953E-A92925A9B2DD}"/>
                </a:ext>
              </a:extLst>
            </p:cNvPr>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50" name="矢印: 右 49">
            <a:extLst>
              <a:ext uri="{FF2B5EF4-FFF2-40B4-BE49-F238E27FC236}">
                <a16:creationId xmlns:a16="http://schemas.microsoft.com/office/drawing/2014/main" id="{E6DB8C66-8D7E-483A-8FD3-4E561D5F70F4}"/>
              </a:ext>
            </a:extLst>
          </p:cNvPr>
          <p:cNvSpPr/>
          <p:nvPr/>
        </p:nvSpPr>
        <p:spPr>
          <a:xfrm>
            <a:off x="7327362" y="2890185"/>
            <a:ext cx="349188" cy="506943"/>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a16="http://schemas.microsoft.com/office/drawing/2014/main" id="{DD80E0FF-B7F9-49C6-9E59-E021EC158B5C}"/>
              </a:ext>
            </a:extLst>
          </p:cNvPr>
          <p:cNvSpPr/>
          <p:nvPr/>
        </p:nvSpPr>
        <p:spPr>
          <a:xfrm>
            <a:off x="8510066" y="2902074"/>
            <a:ext cx="349188" cy="506943"/>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549E3E5C-5A4A-4364-8B16-DB7A0C91CDC3}"/>
              </a:ext>
            </a:extLst>
          </p:cNvPr>
          <p:cNvPicPr>
            <a:picLocks noChangeAspect="1"/>
          </p:cNvPicPr>
          <p:nvPr/>
        </p:nvPicPr>
        <p:blipFill>
          <a:blip r:embed="rId6"/>
          <a:stretch>
            <a:fillRect/>
          </a:stretch>
        </p:blipFill>
        <p:spPr>
          <a:xfrm>
            <a:off x="7571861" y="3808485"/>
            <a:ext cx="1074597" cy="537298"/>
          </a:xfrm>
          <a:prstGeom prst="rect">
            <a:avLst/>
          </a:prstGeom>
        </p:spPr>
      </p:pic>
      <p:sp>
        <p:nvSpPr>
          <p:cNvPr id="82" name="テキスト ボックス 81">
            <a:extLst>
              <a:ext uri="{FF2B5EF4-FFF2-40B4-BE49-F238E27FC236}">
                <a16:creationId xmlns:a16="http://schemas.microsoft.com/office/drawing/2014/main" id="{86E54C13-6D2C-454E-9669-2F3BE0BC5A0F}"/>
              </a:ext>
            </a:extLst>
          </p:cNvPr>
          <p:cNvSpPr txBox="1"/>
          <p:nvPr/>
        </p:nvSpPr>
        <p:spPr>
          <a:xfrm>
            <a:off x="7411332" y="3311317"/>
            <a:ext cx="1240724" cy="492443"/>
          </a:xfrm>
          <a:prstGeom prst="rect">
            <a:avLst/>
          </a:prstGeom>
          <a:solidFill>
            <a:srgbClr val="FFFFFF">
              <a:alpha val="60000"/>
            </a:srgbClr>
          </a:solidFill>
        </p:spPr>
        <p:txBody>
          <a:bodyPr wrap="none" lIns="0" tIns="0" rIns="0" bIns="0" rtlCol="0">
            <a:spAutoFit/>
          </a:bodyPr>
          <a:lstStyle/>
          <a:p>
            <a:pPr algn="ctr"/>
            <a:r>
              <a:rPr kumimoji="1" lang="ja-JP" altLang="en-US" sz="1600" dirty="0"/>
              <a:t>出力を正規化</a:t>
            </a:r>
            <a:endParaRPr kumimoji="1" lang="en-US" altLang="ja-JP" sz="1600" dirty="0"/>
          </a:p>
          <a:p>
            <a:pPr algn="ctr"/>
            <a:r>
              <a:rPr lang="en-US" altLang="ja-JP" sz="1600" dirty="0"/>
              <a:t>(</a:t>
            </a:r>
            <a:r>
              <a:rPr lang="ja-JP" altLang="en-US" sz="1600" dirty="0"/>
              <a:t>出力総和</a:t>
            </a:r>
            <a:r>
              <a:rPr lang="en-US" altLang="ja-JP" sz="1600" dirty="0"/>
              <a:t>=1)</a:t>
            </a:r>
            <a:endParaRPr kumimoji="1" lang="ja-JP" altLang="en-US" sz="1600" dirty="0"/>
          </a:p>
        </p:txBody>
      </p:sp>
      <p:pic>
        <p:nvPicPr>
          <p:cNvPr id="11" name="図 10">
            <a:extLst>
              <a:ext uri="{FF2B5EF4-FFF2-40B4-BE49-F238E27FC236}">
                <a16:creationId xmlns:a16="http://schemas.microsoft.com/office/drawing/2014/main" id="{8FDAB03E-C369-4746-87DF-F179C08EEF0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31070" y="79647"/>
            <a:ext cx="1329043" cy="1432684"/>
          </a:xfrm>
          <a:prstGeom prst="rect">
            <a:avLst/>
          </a:prstGeom>
        </p:spPr>
      </p:pic>
      <p:sp>
        <p:nvSpPr>
          <p:cNvPr id="85" name="正方形/長方形 84">
            <a:extLst>
              <a:ext uri="{FF2B5EF4-FFF2-40B4-BE49-F238E27FC236}">
                <a16:creationId xmlns:a16="http://schemas.microsoft.com/office/drawing/2014/main" id="{5AAE5EFC-B8D6-4F47-9333-7378FBAC7312}"/>
              </a:ext>
            </a:extLst>
          </p:cNvPr>
          <p:cNvSpPr/>
          <p:nvPr/>
        </p:nvSpPr>
        <p:spPr>
          <a:xfrm>
            <a:off x="8751938" y="5069924"/>
            <a:ext cx="3558263" cy="830997"/>
          </a:xfrm>
          <a:prstGeom prst="rect">
            <a:avLst/>
          </a:prstGeom>
        </p:spPr>
        <p:txBody>
          <a:bodyPr wrap="square">
            <a:spAutoFit/>
          </a:bodyPr>
          <a:lstStyle/>
          <a:p>
            <a:r>
              <a:rPr lang="ja-JP" altLang="en-US" sz="1600" dirty="0"/>
              <a:t>パラメータ</a:t>
            </a:r>
            <a:r>
              <a:rPr lang="en-US" altLang="ja-JP" sz="1600" dirty="0"/>
              <a:t>W1, W2, W3, b1, b2, b3 </a:t>
            </a:r>
            <a:r>
              <a:rPr lang="ja-JP" altLang="en-US" sz="1600" dirty="0"/>
              <a:t>のある組み合わせ</a:t>
            </a:r>
            <a:r>
              <a:rPr lang="en-US" altLang="ja-JP" sz="1600" dirty="0"/>
              <a:t>(</a:t>
            </a:r>
            <a:r>
              <a:rPr lang="ja-JP" altLang="en-US" sz="1600" dirty="0"/>
              <a:t>学習の途中段階</a:t>
            </a:r>
            <a:r>
              <a:rPr lang="en-US" altLang="ja-JP" sz="1600" dirty="0"/>
              <a:t>)</a:t>
            </a:r>
            <a:r>
              <a:rPr lang="ja-JP" altLang="en-US" sz="1600" dirty="0"/>
              <a:t>に</a:t>
            </a:r>
            <a:r>
              <a:rPr lang="ja-JP" altLang="en-US" sz="1600" dirty="0" err="1"/>
              <a:t>おける当たって</a:t>
            </a:r>
            <a:r>
              <a:rPr lang="ja-JP" altLang="en-US" sz="1600" dirty="0"/>
              <a:t>なさ具合</a:t>
            </a:r>
            <a:endParaRPr lang="en-US" altLang="ja-JP" sz="1600" dirty="0"/>
          </a:p>
        </p:txBody>
      </p:sp>
      <p:cxnSp>
        <p:nvCxnSpPr>
          <p:cNvPr id="48" name="直線矢印コネクタ 47">
            <a:extLst>
              <a:ext uri="{FF2B5EF4-FFF2-40B4-BE49-F238E27FC236}">
                <a16:creationId xmlns:a16="http://schemas.microsoft.com/office/drawing/2014/main" id="{950E5D05-3A23-46B4-9A11-D499DE119299}"/>
              </a:ext>
            </a:extLst>
          </p:cNvPr>
          <p:cNvCxnSpPr/>
          <p:nvPr/>
        </p:nvCxnSpPr>
        <p:spPr>
          <a:xfrm>
            <a:off x="10272095" y="4695443"/>
            <a:ext cx="0" cy="37448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4704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（補足）指数関数を用いた正規化</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48</a:t>
            </a:fld>
            <a:endParaRPr kumimoji="1" lang="ja-JP" altLang="en-US"/>
          </a:p>
        </p:txBody>
      </p:sp>
      <p:sp>
        <p:nvSpPr>
          <p:cNvPr id="7" name="テキスト ボックス 6"/>
          <p:cNvSpPr txBox="1"/>
          <p:nvPr/>
        </p:nvSpPr>
        <p:spPr>
          <a:xfrm>
            <a:off x="691785" y="1781652"/>
            <a:ext cx="4711885" cy="1477328"/>
          </a:xfrm>
          <a:prstGeom prst="rect">
            <a:avLst/>
          </a:prstGeom>
          <a:noFill/>
        </p:spPr>
        <p:txBody>
          <a:bodyPr wrap="square" rtlCol="0">
            <a:spAutoFit/>
          </a:bodyPr>
          <a:lstStyle/>
          <a:p>
            <a:r>
              <a:rPr kumimoji="1" lang="ja-JP" altLang="en-US" dirty="0"/>
              <a:t>正規化の様子を数直線で表現すると</a:t>
            </a:r>
            <a:r>
              <a:rPr lang="ja-JP" altLang="en-US" dirty="0"/>
              <a:t>、</a:t>
            </a:r>
            <a:endParaRPr kumimoji="1" lang="en-US" altLang="ja-JP" dirty="0"/>
          </a:p>
          <a:p>
            <a:r>
              <a:rPr lang="ja-JP" altLang="en-US" dirty="0"/>
              <a:t>大小さまざまな数字について、それぞれの位置関係は保ったままで、</a:t>
            </a:r>
            <a:endParaRPr lang="en-US" altLang="ja-JP" dirty="0"/>
          </a:p>
          <a:p>
            <a:pPr marL="285750" indent="-285750">
              <a:buFont typeface="Arial" panose="020B0604020202020204" pitchFamily="34" charset="0"/>
              <a:buChar char="•"/>
            </a:pPr>
            <a:r>
              <a:rPr lang="en-US" altLang="ja-JP" dirty="0"/>
              <a:t>0</a:t>
            </a:r>
            <a:r>
              <a:rPr lang="ja-JP" altLang="en-US" dirty="0"/>
              <a:t>から</a:t>
            </a:r>
            <a:r>
              <a:rPr lang="en-US" altLang="ja-JP" dirty="0"/>
              <a:t>1</a:t>
            </a:r>
            <a:r>
              <a:rPr lang="ja-JP" altLang="en-US" dirty="0"/>
              <a:t>のあいだにギュッと押し込む</a:t>
            </a:r>
            <a:endParaRPr lang="en-US" altLang="ja-JP" dirty="0"/>
          </a:p>
          <a:p>
            <a:pPr marL="285750" indent="-285750">
              <a:buFont typeface="Arial" panose="020B0604020202020204" pitchFamily="34" charset="0"/>
              <a:buChar char="•"/>
            </a:pPr>
            <a:r>
              <a:rPr lang="ja-JP" altLang="en-US" dirty="0"/>
              <a:t>且つ、値の総和が</a:t>
            </a:r>
            <a:r>
              <a:rPr lang="en-US" altLang="ja-JP" dirty="0"/>
              <a:t>1</a:t>
            </a:r>
            <a:r>
              <a:rPr lang="ja-JP" altLang="en-US" dirty="0"/>
              <a:t>になる</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4508" y="3245545"/>
            <a:ext cx="3757937" cy="1911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8" name="直線コネクタ 47"/>
          <p:cNvCxnSpPr/>
          <p:nvPr/>
        </p:nvCxnSpPr>
        <p:spPr>
          <a:xfrm>
            <a:off x="5810488" y="1765005"/>
            <a:ext cx="0" cy="475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6804508" y="1768217"/>
            <a:ext cx="3748142" cy="369332"/>
          </a:xfrm>
          <a:prstGeom prst="rect">
            <a:avLst/>
          </a:prstGeom>
          <a:noFill/>
        </p:spPr>
        <p:txBody>
          <a:bodyPr wrap="none" rtlCol="0">
            <a:spAutoFit/>
          </a:bodyPr>
          <a:lstStyle/>
          <a:p>
            <a:r>
              <a:rPr kumimoji="1" lang="en-US" altLang="ja-JP" dirty="0"/>
              <a:t>Excel</a:t>
            </a:r>
            <a:r>
              <a:rPr kumimoji="1" lang="ja-JP" altLang="en-US" dirty="0"/>
              <a:t>シートで実際に試してみ</a:t>
            </a:r>
            <a:r>
              <a:rPr lang="ja-JP" altLang="en-US" dirty="0"/>
              <a:t>た例</a:t>
            </a:r>
            <a:endParaRPr kumimoji="1" lang="en-US" altLang="ja-JP" dirty="0"/>
          </a:p>
        </p:txBody>
      </p:sp>
      <p:sp>
        <p:nvSpPr>
          <p:cNvPr id="51" name="テキスト ボックス 50"/>
          <p:cNvSpPr txBox="1"/>
          <p:nvPr/>
        </p:nvSpPr>
        <p:spPr>
          <a:xfrm>
            <a:off x="6242533" y="2663607"/>
            <a:ext cx="1082348" cy="307777"/>
          </a:xfrm>
          <a:prstGeom prst="rect">
            <a:avLst/>
          </a:prstGeom>
          <a:noFill/>
        </p:spPr>
        <p:txBody>
          <a:bodyPr wrap="none" rtlCol="0">
            <a:spAutoFit/>
          </a:bodyPr>
          <a:lstStyle/>
          <a:p>
            <a:r>
              <a:rPr kumimoji="1" lang="ja-JP" altLang="en-US" sz="1400" dirty="0"/>
              <a:t>適当な数字</a:t>
            </a:r>
          </a:p>
        </p:txBody>
      </p:sp>
      <p:cxnSp>
        <p:nvCxnSpPr>
          <p:cNvPr id="52" name="直線矢印コネクタ 51"/>
          <p:cNvCxnSpPr/>
          <p:nvPr/>
        </p:nvCxnSpPr>
        <p:spPr>
          <a:xfrm>
            <a:off x="6872847" y="2963948"/>
            <a:ext cx="452034" cy="281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7437042" y="2509718"/>
            <a:ext cx="1337226" cy="307777"/>
          </a:xfrm>
          <a:prstGeom prst="rect">
            <a:avLst/>
          </a:prstGeom>
          <a:noFill/>
        </p:spPr>
        <p:txBody>
          <a:bodyPr wrap="none" rtlCol="0">
            <a:spAutoFit/>
          </a:bodyPr>
          <a:lstStyle/>
          <a:p>
            <a:r>
              <a:rPr lang="en-US" altLang="ja-JP" sz="1400" dirty="0"/>
              <a:t>=</a:t>
            </a:r>
            <a:r>
              <a:rPr kumimoji="1" lang="en-US" altLang="ja-JP" sz="1400" dirty="0"/>
              <a:t>EXP(</a:t>
            </a:r>
            <a:r>
              <a:rPr kumimoji="1" lang="ja-JP" altLang="en-US" sz="1400" dirty="0"/>
              <a:t>左セル</a:t>
            </a:r>
            <a:r>
              <a:rPr kumimoji="1" lang="en-US" altLang="ja-JP" sz="1400" dirty="0"/>
              <a:t>)</a:t>
            </a:r>
            <a:endParaRPr kumimoji="1" lang="ja-JP" altLang="en-US" sz="1400" dirty="0"/>
          </a:p>
        </p:txBody>
      </p:sp>
      <p:pic>
        <p:nvPicPr>
          <p:cNvPr id="56" name="図 55">
            <a:extLst>
              <a:ext uri="{FF2B5EF4-FFF2-40B4-BE49-F238E27FC236}">
                <a16:creationId xmlns:a16="http://schemas.microsoft.com/office/drawing/2014/main" id="{549E3E5C-5A4A-4364-8B16-DB7A0C91CDC3}"/>
              </a:ext>
            </a:extLst>
          </p:cNvPr>
          <p:cNvPicPr>
            <a:picLocks noChangeAspect="1"/>
          </p:cNvPicPr>
          <p:nvPr/>
        </p:nvPicPr>
        <p:blipFill>
          <a:blip r:embed="rId3"/>
          <a:stretch>
            <a:fillRect/>
          </a:stretch>
        </p:blipFill>
        <p:spPr>
          <a:xfrm>
            <a:off x="9808122" y="611267"/>
            <a:ext cx="1581971" cy="790985"/>
          </a:xfrm>
          <a:prstGeom prst="rect">
            <a:avLst/>
          </a:prstGeom>
        </p:spPr>
      </p:pic>
      <p:cxnSp>
        <p:nvCxnSpPr>
          <p:cNvPr id="57" name="直線矢印コネクタ 56"/>
          <p:cNvCxnSpPr/>
          <p:nvPr/>
        </p:nvCxnSpPr>
        <p:spPr>
          <a:xfrm>
            <a:off x="7935937" y="2814658"/>
            <a:ext cx="125325" cy="4308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7102594" y="5434406"/>
            <a:ext cx="1580882" cy="307777"/>
          </a:xfrm>
          <a:prstGeom prst="rect">
            <a:avLst/>
          </a:prstGeom>
          <a:noFill/>
        </p:spPr>
        <p:txBody>
          <a:bodyPr wrap="none" rtlCol="0">
            <a:spAutoFit/>
          </a:bodyPr>
          <a:lstStyle/>
          <a:p>
            <a:r>
              <a:rPr lang="en-US" altLang="ja-JP" sz="1400" dirty="0"/>
              <a:t>=SUM(</a:t>
            </a:r>
            <a:r>
              <a:rPr lang="ja-JP" altLang="en-US" sz="1400" dirty="0"/>
              <a:t>列の合計</a:t>
            </a:r>
            <a:r>
              <a:rPr lang="en-US" altLang="ja-JP" sz="1400" dirty="0"/>
              <a:t>)</a:t>
            </a:r>
            <a:endParaRPr kumimoji="1" lang="ja-JP" altLang="en-US" sz="1400" dirty="0"/>
          </a:p>
        </p:txBody>
      </p:sp>
      <p:cxnSp>
        <p:nvCxnSpPr>
          <p:cNvPr id="62" name="直線矢印コネクタ 61"/>
          <p:cNvCxnSpPr/>
          <p:nvPr/>
        </p:nvCxnSpPr>
        <p:spPr>
          <a:xfrm flipV="1">
            <a:off x="8028357" y="5157022"/>
            <a:ext cx="32905" cy="2739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7893035" y="5929343"/>
            <a:ext cx="1939955" cy="307777"/>
          </a:xfrm>
          <a:prstGeom prst="rect">
            <a:avLst/>
          </a:prstGeom>
          <a:noFill/>
        </p:spPr>
        <p:txBody>
          <a:bodyPr wrap="none" rtlCol="0">
            <a:spAutoFit/>
          </a:bodyPr>
          <a:lstStyle/>
          <a:p>
            <a:r>
              <a:rPr lang="en-US" altLang="ja-JP" sz="1400" dirty="0"/>
              <a:t>=(</a:t>
            </a:r>
            <a:r>
              <a:rPr lang="ja-JP" altLang="en-US" sz="1400" dirty="0"/>
              <a:t>左セル</a:t>
            </a:r>
            <a:r>
              <a:rPr lang="en-US" altLang="ja-JP" sz="1400" dirty="0"/>
              <a:t>)÷SUM</a:t>
            </a:r>
            <a:r>
              <a:rPr lang="ja-JP" altLang="en-US" sz="1400" dirty="0"/>
              <a:t>の値</a:t>
            </a:r>
            <a:endParaRPr lang="en-US" altLang="ja-JP" sz="1400" dirty="0"/>
          </a:p>
        </p:txBody>
      </p:sp>
      <p:cxnSp>
        <p:nvCxnSpPr>
          <p:cNvPr id="66" name="直線矢印コネクタ 65"/>
          <p:cNvCxnSpPr/>
          <p:nvPr/>
        </p:nvCxnSpPr>
        <p:spPr>
          <a:xfrm flipV="1">
            <a:off x="8683476" y="4705467"/>
            <a:ext cx="447416" cy="12238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0183554" y="2971384"/>
            <a:ext cx="138264" cy="27416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9382406" y="2723825"/>
            <a:ext cx="1406154" cy="307777"/>
          </a:xfrm>
          <a:prstGeom prst="rect">
            <a:avLst/>
          </a:prstGeom>
          <a:noFill/>
        </p:spPr>
        <p:txBody>
          <a:bodyPr wrap="none" rtlCol="0">
            <a:spAutoFit/>
          </a:bodyPr>
          <a:lstStyle/>
          <a:p>
            <a:r>
              <a:rPr kumimoji="1" lang="ja-JP" altLang="en-US" sz="1400" dirty="0"/>
              <a:t>左セルを</a:t>
            </a:r>
            <a:r>
              <a:rPr kumimoji="1" lang="en-US" altLang="ja-JP" sz="1400" dirty="0"/>
              <a:t>%</a:t>
            </a:r>
            <a:r>
              <a:rPr kumimoji="1" lang="ja-JP" altLang="en-US" sz="1400" dirty="0"/>
              <a:t>表示</a:t>
            </a:r>
          </a:p>
        </p:txBody>
      </p:sp>
      <p:sp>
        <p:nvSpPr>
          <p:cNvPr id="74" name="テキスト ボックス 73"/>
          <p:cNvSpPr txBox="1"/>
          <p:nvPr/>
        </p:nvSpPr>
        <p:spPr>
          <a:xfrm>
            <a:off x="9877340" y="5430202"/>
            <a:ext cx="1540806" cy="523220"/>
          </a:xfrm>
          <a:prstGeom prst="rect">
            <a:avLst/>
          </a:prstGeom>
          <a:noFill/>
        </p:spPr>
        <p:txBody>
          <a:bodyPr wrap="none" rtlCol="0">
            <a:spAutoFit/>
          </a:bodyPr>
          <a:lstStyle/>
          <a:p>
            <a:r>
              <a:rPr lang="ja-JP" altLang="en-US" sz="1400" dirty="0"/>
              <a:t>列の</a:t>
            </a:r>
            <a:r>
              <a:rPr lang="en-US" altLang="ja-JP" sz="1400" dirty="0"/>
              <a:t>SUM</a:t>
            </a:r>
          </a:p>
          <a:p>
            <a:r>
              <a:rPr kumimoji="1" lang="ja-JP" altLang="en-US" sz="1400" dirty="0"/>
              <a:t>確かに足したら</a:t>
            </a:r>
            <a:r>
              <a:rPr kumimoji="1" lang="en-US" altLang="ja-JP" sz="1400" dirty="0"/>
              <a:t>1</a:t>
            </a:r>
            <a:endParaRPr kumimoji="1" lang="ja-JP" altLang="en-US" sz="1400" dirty="0"/>
          </a:p>
        </p:txBody>
      </p:sp>
      <p:cxnSp>
        <p:nvCxnSpPr>
          <p:cNvPr id="76" name="直線矢印コネクタ 75"/>
          <p:cNvCxnSpPr/>
          <p:nvPr/>
        </p:nvCxnSpPr>
        <p:spPr>
          <a:xfrm flipV="1">
            <a:off x="10183554" y="5136883"/>
            <a:ext cx="138264" cy="27393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601484" y="3648801"/>
            <a:ext cx="478938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601484" y="6194777"/>
            <a:ext cx="478938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769998" y="3534501"/>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221467" y="6077014"/>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3717965" y="6077014"/>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2637194" y="3165169"/>
            <a:ext cx="265607" cy="369332"/>
          </a:xfrm>
          <a:prstGeom prst="rect">
            <a:avLst/>
          </a:prstGeom>
          <a:noFill/>
        </p:spPr>
        <p:txBody>
          <a:bodyPr wrap="none" rtlCol="0">
            <a:spAutoFit/>
          </a:bodyPr>
          <a:lstStyle/>
          <a:p>
            <a:r>
              <a:rPr kumimoji="1" lang="en-US" altLang="ja-JP" dirty="0"/>
              <a:t>0</a:t>
            </a:r>
            <a:endParaRPr kumimoji="1" lang="ja-JP" altLang="en-US" dirty="0"/>
          </a:p>
        </p:txBody>
      </p:sp>
      <p:sp>
        <p:nvSpPr>
          <p:cNvPr id="14" name="テキスト ボックス 13"/>
          <p:cNvSpPr txBox="1"/>
          <p:nvPr/>
        </p:nvSpPr>
        <p:spPr>
          <a:xfrm>
            <a:off x="2088663" y="5707682"/>
            <a:ext cx="265607" cy="369332"/>
          </a:xfrm>
          <a:prstGeom prst="rect">
            <a:avLst/>
          </a:prstGeom>
          <a:noFill/>
        </p:spPr>
        <p:txBody>
          <a:bodyPr wrap="none" rtlCol="0">
            <a:spAutoFit/>
          </a:bodyPr>
          <a:lstStyle/>
          <a:p>
            <a:r>
              <a:rPr kumimoji="1" lang="en-US" altLang="ja-JP" dirty="0"/>
              <a:t>0</a:t>
            </a:r>
            <a:endParaRPr kumimoji="1" lang="ja-JP" altLang="en-US" dirty="0"/>
          </a:p>
        </p:txBody>
      </p:sp>
      <p:sp>
        <p:nvSpPr>
          <p:cNvPr id="15" name="テキスト ボックス 14"/>
          <p:cNvSpPr txBox="1"/>
          <p:nvPr/>
        </p:nvSpPr>
        <p:spPr>
          <a:xfrm>
            <a:off x="3585161" y="5740133"/>
            <a:ext cx="265607" cy="369332"/>
          </a:xfrm>
          <a:prstGeom prst="rect">
            <a:avLst/>
          </a:prstGeom>
          <a:noFill/>
        </p:spPr>
        <p:txBody>
          <a:bodyPr wrap="none" rtlCol="0">
            <a:spAutoFit/>
          </a:bodyPr>
          <a:lstStyle/>
          <a:p>
            <a:r>
              <a:rPr lang="en-US" altLang="ja-JP" dirty="0"/>
              <a:t>1</a:t>
            </a:r>
            <a:endParaRPr kumimoji="1" lang="ja-JP" altLang="en-US" dirty="0"/>
          </a:p>
        </p:txBody>
      </p:sp>
      <p:sp>
        <p:nvSpPr>
          <p:cNvPr id="16" name="テキスト ボックス 15"/>
          <p:cNvSpPr txBox="1"/>
          <p:nvPr/>
        </p:nvSpPr>
        <p:spPr>
          <a:xfrm>
            <a:off x="4913574" y="3712424"/>
            <a:ext cx="494204" cy="369332"/>
          </a:xfrm>
          <a:prstGeom prst="rect">
            <a:avLst/>
          </a:prstGeom>
          <a:noFill/>
        </p:spPr>
        <p:txBody>
          <a:bodyPr wrap="none" rtlCol="0">
            <a:spAutoFit/>
          </a:bodyPr>
          <a:lstStyle/>
          <a:p>
            <a:r>
              <a:rPr kumimoji="1" lang="en-US" altLang="ja-JP" dirty="0"/>
              <a:t>+</a:t>
            </a:r>
            <a:r>
              <a:rPr kumimoji="1" lang="ja-JP" altLang="en-US" dirty="0"/>
              <a:t>∞</a:t>
            </a:r>
          </a:p>
        </p:txBody>
      </p:sp>
      <p:sp>
        <p:nvSpPr>
          <p:cNvPr id="17" name="テキスト ボックス 16"/>
          <p:cNvSpPr txBox="1"/>
          <p:nvPr/>
        </p:nvSpPr>
        <p:spPr>
          <a:xfrm>
            <a:off x="447327" y="3725187"/>
            <a:ext cx="548632" cy="369332"/>
          </a:xfrm>
          <a:prstGeom prst="rect">
            <a:avLst/>
          </a:prstGeom>
          <a:noFill/>
        </p:spPr>
        <p:txBody>
          <a:bodyPr wrap="none" rtlCol="0">
            <a:spAutoFit/>
          </a:bodyPr>
          <a:lstStyle/>
          <a:p>
            <a:r>
              <a:rPr kumimoji="1" lang="ja-JP" altLang="en-US" dirty="0"/>
              <a:t>－∞</a:t>
            </a:r>
          </a:p>
        </p:txBody>
      </p:sp>
      <p:sp>
        <p:nvSpPr>
          <p:cNvPr id="18" name="円/楕円 17"/>
          <p:cNvSpPr/>
          <p:nvPr/>
        </p:nvSpPr>
        <p:spPr>
          <a:xfrm>
            <a:off x="2189201" y="6109927"/>
            <a:ext cx="131316" cy="15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1330643" y="3582031"/>
            <a:ext cx="131316" cy="154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0" name="円/楕円 19"/>
          <p:cNvSpPr/>
          <p:nvPr/>
        </p:nvSpPr>
        <p:spPr>
          <a:xfrm>
            <a:off x="2912889" y="3582031"/>
            <a:ext cx="131316" cy="1547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1" name="円/楕円 20"/>
          <p:cNvSpPr/>
          <p:nvPr/>
        </p:nvSpPr>
        <p:spPr>
          <a:xfrm>
            <a:off x="3596626" y="3582031"/>
            <a:ext cx="131316" cy="1547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2" name="円/楕円 21"/>
          <p:cNvSpPr/>
          <p:nvPr/>
        </p:nvSpPr>
        <p:spPr>
          <a:xfrm>
            <a:off x="4770015" y="3582031"/>
            <a:ext cx="131316" cy="1547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9" name="円/楕円 28"/>
          <p:cNvSpPr/>
          <p:nvPr/>
        </p:nvSpPr>
        <p:spPr>
          <a:xfrm>
            <a:off x="2309744" y="6109927"/>
            <a:ext cx="131316" cy="154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円/楕円 29"/>
          <p:cNvSpPr/>
          <p:nvPr/>
        </p:nvSpPr>
        <p:spPr>
          <a:xfrm>
            <a:off x="2480694" y="6109927"/>
            <a:ext cx="131316" cy="1547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1" name="円/楕円 30"/>
          <p:cNvSpPr/>
          <p:nvPr/>
        </p:nvSpPr>
        <p:spPr>
          <a:xfrm>
            <a:off x="2684495" y="6109927"/>
            <a:ext cx="131316" cy="1547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32" name="円/楕円 31"/>
          <p:cNvSpPr/>
          <p:nvPr/>
        </p:nvSpPr>
        <p:spPr>
          <a:xfrm>
            <a:off x="2871684" y="6109927"/>
            <a:ext cx="131316" cy="1547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6" name="右中かっこ 35"/>
          <p:cNvSpPr/>
          <p:nvPr/>
        </p:nvSpPr>
        <p:spPr>
          <a:xfrm rot="5400000">
            <a:off x="2862204" y="2182995"/>
            <a:ext cx="279688" cy="38230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右中かっこ 36"/>
          <p:cNvSpPr/>
          <p:nvPr/>
        </p:nvSpPr>
        <p:spPr>
          <a:xfrm rot="16200000">
            <a:off x="2810004" y="4830323"/>
            <a:ext cx="279688" cy="14685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9" name="直線コネクタ 38"/>
          <p:cNvCxnSpPr/>
          <p:nvPr/>
        </p:nvCxnSpPr>
        <p:spPr>
          <a:xfrm>
            <a:off x="1156182" y="4234364"/>
            <a:ext cx="1059404" cy="11903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3717965" y="4234364"/>
            <a:ext cx="1183366" cy="11903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a:off x="2478791" y="4545360"/>
            <a:ext cx="872603" cy="56838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3" name="円/楕円 42"/>
          <p:cNvSpPr/>
          <p:nvPr/>
        </p:nvSpPr>
        <p:spPr>
          <a:xfrm>
            <a:off x="1090524" y="3578568"/>
            <a:ext cx="131316" cy="15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8">
            <a:extLst>
              <a:ext uri="{FF2B5EF4-FFF2-40B4-BE49-F238E27FC236}">
                <a16:creationId xmlns:a16="http://schemas.microsoft.com/office/drawing/2014/main" id="{FF4EE4D0-A9A0-4D5A-A2CF-FD75B5D33CD1}"/>
              </a:ext>
            </a:extLst>
          </p:cNvPr>
          <p:cNvSpPr/>
          <p:nvPr/>
        </p:nvSpPr>
        <p:spPr>
          <a:xfrm>
            <a:off x="2292037" y="3564335"/>
            <a:ext cx="131316" cy="1547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47" name="円/楕円 18">
            <a:extLst>
              <a:ext uri="{FF2B5EF4-FFF2-40B4-BE49-F238E27FC236}">
                <a16:creationId xmlns:a16="http://schemas.microsoft.com/office/drawing/2014/main" id="{35B0984C-BDE4-485C-AE4A-E6219E4261A1}"/>
              </a:ext>
            </a:extLst>
          </p:cNvPr>
          <p:cNvSpPr/>
          <p:nvPr/>
        </p:nvSpPr>
        <p:spPr>
          <a:xfrm>
            <a:off x="2376721" y="6109465"/>
            <a:ext cx="131316" cy="1547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0054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損失関数が最小となるパラメータを探す</a:t>
            </a:r>
            <a:endParaRPr kumimoji="1" lang="ja-JP" altLang="en-US"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49</a:t>
            </a:fld>
            <a:endParaRPr kumimoji="1" lang="ja-JP" altLang="en-US" dirty="0"/>
          </a:p>
        </p:txBody>
      </p:sp>
      <p:cxnSp>
        <p:nvCxnSpPr>
          <p:cNvPr id="84" name="直線矢印コネクタ 83">
            <a:extLst>
              <a:ext uri="{FF2B5EF4-FFF2-40B4-BE49-F238E27FC236}">
                <a16:creationId xmlns:a16="http://schemas.microsoft.com/office/drawing/2014/main" id="{87CCA950-A19E-4731-AFA9-B37847D09CFC}"/>
              </a:ext>
            </a:extLst>
          </p:cNvPr>
          <p:cNvCxnSpPr>
            <a:cxnSpLocks/>
          </p:cNvCxnSpPr>
          <p:nvPr/>
        </p:nvCxnSpPr>
        <p:spPr>
          <a:xfrm>
            <a:off x="1627649" y="1810252"/>
            <a:ext cx="0" cy="261684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336663EA-42DB-4734-99A1-D6E455D8E25B}"/>
              </a:ext>
            </a:extLst>
          </p:cNvPr>
          <p:cNvCxnSpPr>
            <a:cxnSpLocks/>
          </p:cNvCxnSpPr>
          <p:nvPr/>
        </p:nvCxnSpPr>
        <p:spPr>
          <a:xfrm flipH="1">
            <a:off x="1623838" y="4427100"/>
            <a:ext cx="3026539"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フリーフォーム: 図形 85">
            <a:extLst>
              <a:ext uri="{FF2B5EF4-FFF2-40B4-BE49-F238E27FC236}">
                <a16:creationId xmlns:a16="http://schemas.microsoft.com/office/drawing/2014/main" id="{A4F4E46A-2EA2-41FE-B951-210A446A65CB}"/>
              </a:ext>
            </a:extLst>
          </p:cNvPr>
          <p:cNvSpPr/>
          <p:nvPr/>
        </p:nvSpPr>
        <p:spPr>
          <a:xfrm>
            <a:off x="1826655" y="2079932"/>
            <a:ext cx="2583592" cy="2069414"/>
          </a:xfrm>
          <a:custGeom>
            <a:avLst/>
            <a:gdLst>
              <a:gd name="connsiteX0" fmla="*/ 0 w 3361386"/>
              <a:gd name="connsiteY0" fmla="*/ 77273 h 1894499"/>
              <a:gd name="connsiteX1" fmla="*/ 746975 w 3361386"/>
              <a:gd name="connsiteY1" fmla="*/ 1313645 h 1894499"/>
              <a:gd name="connsiteX2" fmla="*/ 1661375 w 3361386"/>
              <a:gd name="connsiteY2" fmla="*/ 1893194 h 1894499"/>
              <a:gd name="connsiteX3" fmla="*/ 2395470 w 3361386"/>
              <a:gd name="connsiteY3" fmla="*/ 1171977 h 1894499"/>
              <a:gd name="connsiteX4" fmla="*/ 2936383 w 3361386"/>
              <a:gd name="connsiteY4" fmla="*/ 721216 h 1894499"/>
              <a:gd name="connsiteX5" fmla="*/ 3361386 w 3361386"/>
              <a:gd name="connsiteY5" fmla="*/ 0 h 189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1386" h="1894499">
                <a:moveTo>
                  <a:pt x="0" y="77273"/>
                </a:moveTo>
                <a:cubicBezTo>
                  <a:pt x="235039" y="544132"/>
                  <a:pt x="470079" y="1010992"/>
                  <a:pt x="746975" y="1313645"/>
                </a:cubicBezTo>
                <a:cubicBezTo>
                  <a:pt x="1023871" y="1616298"/>
                  <a:pt x="1386626" y="1916805"/>
                  <a:pt x="1661375" y="1893194"/>
                </a:cubicBezTo>
                <a:cubicBezTo>
                  <a:pt x="1936124" y="1869583"/>
                  <a:pt x="2182969" y="1367307"/>
                  <a:pt x="2395470" y="1171977"/>
                </a:cubicBezTo>
                <a:cubicBezTo>
                  <a:pt x="2607971" y="976647"/>
                  <a:pt x="2775397" y="916546"/>
                  <a:pt x="2936383" y="721216"/>
                </a:cubicBezTo>
                <a:cubicBezTo>
                  <a:pt x="3097369" y="525887"/>
                  <a:pt x="3229377" y="262943"/>
                  <a:pt x="336138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87" name="テキスト ボックス 86">
            <a:extLst>
              <a:ext uri="{FF2B5EF4-FFF2-40B4-BE49-F238E27FC236}">
                <a16:creationId xmlns:a16="http://schemas.microsoft.com/office/drawing/2014/main" id="{6373CF08-9CCB-482C-A82B-CEB4E2FFF0E1}"/>
              </a:ext>
            </a:extLst>
          </p:cNvPr>
          <p:cNvSpPr txBox="1"/>
          <p:nvPr/>
        </p:nvSpPr>
        <p:spPr>
          <a:xfrm>
            <a:off x="254552" y="1659659"/>
            <a:ext cx="1369286" cy="400110"/>
          </a:xfrm>
          <a:prstGeom prst="rect">
            <a:avLst/>
          </a:prstGeom>
          <a:noFill/>
        </p:spPr>
        <p:txBody>
          <a:bodyPr wrap="none" rtlCol="0">
            <a:spAutoFit/>
          </a:bodyPr>
          <a:lstStyle/>
          <a:p>
            <a:r>
              <a:rPr kumimoji="1" lang="ja-JP" altLang="en-US" sz="2000" dirty="0"/>
              <a:t>損失関数</a:t>
            </a:r>
            <a:r>
              <a:rPr kumimoji="1" lang="en-US" altLang="ja-JP" sz="2000" i="1" dirty="0"/>
              <a:t>E</a:t>
            </a:r>
            <a:endParaRPr kumimoji="1" lang="ja-JP" altLang="en-US" sz="2000" i="1" dirty="0"/>
          </a:p>
        </p:txBody>
      </p:sp>
      <p:sp>
        <p:nvSpPr>
          <p:cNvPr id="88" name="テキスト ボックス 87">
            <a:extLst>
              <a:ext uri="{FF2B5EF4-FFF2-40B4-BE49-F238E27FC236}">
                <a16:creationId xmlns:a16="http://schemas.microsoft.com/office/drawing/2014/main" id="{14877F9F-7E58-4978-8057-95AB5E0DC0FE}"/>
              </a:ext>
            </a:extLst>
          </p:cNvPr>
          <p:cNvSpPr txBox="1"/>
          <p:nvPr/>
        </p:nvSpPr>
        <p:spPr>
          <a:xfrm>
            <a:off x="274132" y="2095986"/>
            <a:ext cx="1415772" cy="584775"/>
          </a:xfrm>
          <a:prstGeom prst="rect">
            <a:avLst/>
          </a:prstGeom>
          <a:noFill/>
        </p:spPr>
        <p:txBody>
          <a:bodyPr wrap="none" rtlCol="0">
            <a:spAutoFit/>
          </a:bodyPr>
          <a:lstStyle/>
          <a:p>
            <a:r>
              <a:rPr lang="ja-JP" altLang="en-US" sz="1600" dirty="0"/>
              <a:t>当たってなさ</a:t>
            </a:r>
            <a:endParaRPr lang="en-US" altLang="ja-JP" sz="1600" dirty="0"/>
          </a:p>
          <a:p>
            <a:r>
              <a:rPr lang="ja-JP" altLang="en-US" sz="1600" dirty="0"/>
              <a:t>具合の指標</a:t>
            </a:r>
            <a:endParaRPr lang="en-US" altLang="ja-JP" sz="1600" dirty="0"/>
          </a:p>
        </p:txBody>
      </p:sp>
      <p:sp>
        <p:nvSpPr>
          <p:cNvPr id="89" name="テキスト ボックス 88">
            <a:extLst>
              <a:ext uri="{FF2B5EF4-FFF2-40B4-BE49-F238E27FC236}">
                <a16:creationId xmlns:a16="http://schemas.microsoft.com/office/drawing/2014/main" id="{72A9533F-18DB-4E62-A740-F56C1CFAC56A}"/>
              </a:ext>
            </a:extLst>
          </p:cNvPr>
          <p:cNvSpPr txBox="1"/>
          <p:nvPr/>
        </p:nvSpPr>
        <p:spPr>
          <a:xfrm>
            <a:off x="4609252" y="4060483"/>
            <a:ext cx="2583592" cy="1015663"/>
          </a:xfrm>
          <a:prstGeom prst="rect">
            <a:avLst/>
          </a:prstGeom>
          <a:noFill/>
        </p:spPr>
        <p:txBody>
          <a:bodyPr wrap="square" rtlCol="0">
            <a:spAutoFit/>
          </a:bodyPr>
          <a:lstStyle/>
          <a:p>
            <a:r>
              <a:rPr lang="ja-JP" altLang="en-US" sz="2000" dirty="0"/>
              <a:t>パラメータ</a:t>
            </a:r>
            <a:endParaRPr lang="en-US" altLang="ja-JP" sz="2000" dirty="0"/>
          </a:p>
          <a:p>
            <a:r>
              <a:rPr lang="en-US" altLang="ja-JP" sz="2000" dirty="0"/>
              <a:t>W1, W2, W3, b1, b2, b3 </a:t>
            </a:r>
            <a:endParaRPr kumimoji="1" lang="en-US" altLang="ja-JP" sz="2000" dirty="0"/>
          </a:p>
        </p:txBody>
      </p:sp>
      <p:sp>
        <p:nvSpPr>
          <p:cNvPr id="90" name="楕円 89">
            <a:extLst>
              <a:ext uri="{FF2B5EF4-FFF2-40B4-BE49-F238E27FC236}">
                <a16:creationId xmlns:a16="http://schemas.microsoft.com/office/drawing/2014/main" id="{8B89CC8B-2A88-4DD7-8C92-2DA12F10FC67}"/>
              </a:ext>
            </a:extLst>
          </p:cNvPr>
          <p:cNvSpPr/>
          <p:nvPr/>
        </p:nvSpPr>
        <p:spPr>
          <a:xfrm>
            <a:off x="1940659" y="2639682"/>
            <a:ext cx="156479" cy="1564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2400"/>
          </a:p>
        </p:txBody>
      </p:sp>
      <p:cxnSp>
        <p:nvCxnSpPr>
          <p:cNvPr id="93" name="直線矢印コネクタ 92">
            <a:extLst>
              <a:ext uri="{FF2B5EF4-FFF2-40B4-BE49-F238E27FC236}">
                <a16:creationId xmlns:a16="http://schemas.microsoft.com/office/drawing/2014/main" id="{5139DD3F-CD4E-47FE-8A82-BBDBBD40339F}"/>
              </a:ext>
            </a:extLst>
          </p:cNvPr>
          <p:cNvCxnSpPr>
            <a:cxnSpLocks/>
          </p:cNvCxnSpPr>
          <p:nvPr/>
        </p:nvCxnSpPr>
        <p:spPr>
          <a:xfrm>
            <a:off x="2224441" y="2650836"/>
            <a:ext cx="188769" cy="4696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997FACFB-7D7B-4370-B005-06BDB4DDE313}"/>
              </a:ext>
            </a:extLst>
          </p:cNvPr>
          <p:cNvSpPr txBox="1"/>
          <p:nvPr/>
        </p:nvSpPr>
        <p:spPr>
          <a:xfrm>
            <a:off x="939196" y="5024588"/>
            <a:ext cx="4965216" cy="1323439"/>
          </a:xfrm>
          <a:prstGeom prst="rect">
            <a:avLst/>
          </a:prstGeom>
          <a:noFill/>
        </p:spPr>
        <p:txBody>
          <a:bodyPr wrap="square" rtlCol="0">
            <a:spAutoFit/>
          </a:bodyPr>
          <a:lstStyle/>
          <a:p>
            <a:r>
              <a:rPr lang="ja-JP" altLang="en-US" sz="2000" dirty="0">
                <a:solidFill>
                  <a:srgbClr val="0070C0"/>
                </a:solidFill>
              </a:rPr>
              <a:t>足元の坂の傾きを調べて、</a:t>
            </a:r>
            <a:endParaRPr lang="en-US" altLang="ja-JP" sz="2000" dirty="0">
              <a:solidFill>
                <a:srgbClr val="0070C0"/>
              </a:solidFill>
            </a:endParaRPr>
          </a:p>
          <a:p>
            <a:r>
              <a:rPr lang="ja-JP" altLang="en-US" sz="2000" dirty="0">
                <a:solidFill>
                  <a:srgbClr val="0070C0"/>
                </a:solidFill>
              </a:rPr>
              <a:t>その傾きの大きさに従って一歩進む。</a:t>
            </a:r>
            <a:endParaRPr kumimoji="1" lang="en-US" altLang="ja-JP" sz="2000" dirty="0">
              <a:solidFill>
                <a:srgbClr val="0070C0"/>
              </a:solidFill>
            </a:endParaRPr>
          </a:p>
          <a:p>
            <a:r>
              <a:rPr lang="ja-JP" altLang="en-US" sz="2000" dirty="0">
                <a:solidFill>
                  <a:srgbClr val="0070C0"/>
                </a:solidFill>
              </a:rPr>
              <a:t>それを繰り返して、</a:t>
            </a:r>
            <a:r>
              <a:rPr lang="en-US" altLang="ja-JP" sz="2000" i="1" dirty="0">
                <a:solidFill>
                  <a:srgbClr val="0070C0"/>
                </a:solidFill>
              </a:rPr>
              <a:t>E</a:t>
            </a:r>
            <a:r>
              <a:rPr lang="ja-JP" altLang="en-US" sz="2000" dirty="0">
                <a:solidFill>
                  <a:srgbClr val="0070C0"/>
                </a:solidFill>
              </a:rPr>
              <a:t>の</a:t>
            </a:r>
            <a:r>
              <a:rPr kumimoji="1" lang="ja-JP" altLang="en-US" sz="2000" dirty="0">
                <a:solidFill>
                  <a:srgbClr val="0070C0"/>
                </a:solidFill>
              </a:rPr>
              <a:t>一番低いところにたどり着く</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0433573-8969-46CF-A706-B8F00C0FBD74}"/>
                  </a:ext>
                </a:extLst>
              </p:cNvPr>
              <p:cNvSpPr txBox="1"/>
              <p:nvPr/>
            </p:nvSpPr>
            <p:spPr>
              <a:xfrm>
                <a:off x="8092030" y="2388373"/>
                <a:ext cx="2573910" cy="2069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𝑊</m:t>
                      </m:r>
                      <m:r>
                        <a:rPr lang="ja-JP" altLang="en-US" sz="2800" i="1">
                          <a:latin typeface="Cambria Math" panose="02040503050406030204" pitchFamily="18" charset="0"/>
                        </a:rPr>
                        <m:t>←</m:t>
                      </m:r>
                      <m:r>
                        <a:rPr lang="en-US" altLang="ja-JP" sz="2800" b="0" i="1" smtClean="0">
                          <a:latin typeface="Cambria Math" panose="02040503050406030204" pitchFamily="18" charset="0"/>
                        </a:rPr>
                        <m:t>𝑊</m:t>
                      </m:r>
                      <m:r>
                        <a:rPr kumimoji="1" lang="ja-JP" altLang="en-US" sz="2800" i="1" smtClean="0">
                          <a:latin typeface="Cambria Math" panose="02040503050406030204" pitchFamily="18" charset="0"/>
                        </a:rPr>
                        <m:t>−</m:t>
                      </m:r>
                      <m:r>
                        <a:rPr kumimoji="1" lang="ja-JP" altLang="en-US" sz="2800" i="1" smtClean="0">
                          <a:latin typeface="Cambria Math" panose="02040503050406030204" pitchFamily="18" charset="0"/>
                        </a:rPr>
                        <m:t>𝛼</m:t>
                      </m:r>
                      <m:f>
                        <m:fPr>
                          <m:ctrlPr>
                            <a:rPr kumimoji="1" lang="ja-JP" altLang="en-US" sz="2800" i="1" smtClean="0">
                              <a:latin typeface="Cambria Math" panose="02040503050406030204" pitchFamily="18" charset="0"/>
                            </a:rPr>
                          </m:ctrlPr>
                        </m:fPr>
                        <m:num>
                          <m:r>
                            <a:rPr kumimoji="1" lang="ja-JP" altLang="en-US" sz="2800" i="1" smtClean="0">
                              <a:latin typeface="Cambria Math" panose="02040503050406030204" pitchFamily="18" charset="0"/>
                            </a:rPr>
                            <m:t>𝜕</m:t>
                          </m:r>
                          <m:r>
                            <a:rPr kumimoji="1" lang="ja-JP" altLang="en-US" sz="2800" i="1" smtClean="0">
                              <a:latin typeface="Cambria Math" panose="02040503050406030204" pitchFamily="18" charset="0"/>
                            </a:rPr>
                            <m:t>𝐸</m:t>
                          </m:r>
                        </m:num>
                        <m:den>
                          <m:r>
                            <a:rPr kumimoji="1" lang="ja-JP" altLang="en-US" sz="2800" i="1" smtClean="0">
                              <a:latin typeface="Cambria Math" panose="02040503050406030204" pitchFamily="18" charset="0"/>
                            </a:rPr>
                            <m:t>𝜕</m:t>
                          </m:r>
                          <m:r>
                            <a:rPr kumimoji="1" lang="en-US" altLang="ja-JP" sz="2800" b="0" i="1" smtClean="0">
                              <a:latin typeface="Cambria Math" panose="02040503050406030204" pitchFamily="18" charset="0"/>
                            </a:rPr>
                            <m:t>𝑊</m:t>
                          </m:r>
                        </m:den>
                      </m:f>
                    </m:oMath>
                  </m:oMathPara>
                </a14:m>
                <a:endParaRPr kumimoji="1" lang="en-US" altLang="ja-JP" sz="2800" i="1" dirty="0">
                  <a:latin typeface="Cambria Math" panose="02040503050406030204" pitchFamily="18" charset="0"/>
                </a:endParaRPr>
              </a:p>
              <a:p>
                <a:endParaRPr kumimoji="1" lang="en-US" altLang="ja-JP" sz="2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ja-JP" altLang="en-US" sz="2800" i="1" smtClean="0">
                          <a:latin typeface="Cambria Math" panose="02040503050406030204" pitchFamily="18" charset="0"/>
                        </a:rPr>
                        <m:t>𝑏</m:t>
                      </m:r>
                      <m:r>
                        <a:rPr lang="ja-JP" altLang="en-US" sz="2800" i="1">
                          <a:latin typeface="Cambria Math" panose="02040503050406030204" pitchFamily="18" charset="0"/>
                        </a:rPr>
                        <m:t>←</m:t>
                      </m:r>
                      <m:r>
                        <a:rPr kumimoji="1" lang="ja-JP" altLang="en-US" sz="2800" i="1">
                          <a:latin typeface="Cambria Math" panose="02040503050406030204" pitchFamily="18" charset="0"/>
                        </a:rPr>
                        <m:t>𝑏</m:t>
                      </m:r>
                      <m:r>
                        <a:rPr kumimoji="1" lang="ja-JP" altLang="en-US" sz="2800" i="0">
                          <a:latin typeface="Cambria Math" panose="02040503050406030204" pitchFamily="18" charset="0"/>
                        </a:rPr>
                        <m:t>−</m:t>
                      </m:r>
                      <m:r>
                        <a:rPr kumimoji="1" lang="ja-JP" altLang="en-US" sz="2800" i="1">
                          <a:latin typeface="Cambria Math" panose="02040503050406030204" pitchFamily="18" charset="0"/>
                        </a:rPr>
                        <m:t>𝛼</m:t>
                      </m:r>
                      <m:f>
                        <m:fPr>
                          <m:ctrlPr>
                            <a:rPr kumimoji="1" lang="ja-JP" altLang="en-US" sz="2800" i="1">
                              <a:latin typeface="Cambria Math" panose="02040503050406030204" pitchFamily="18" charset="0"/>
                            </a:rPr>
                          </m:ctrlPr>
                        </m:fPr>
                        <m:num>
                          <m:r>
                            <a:rPr kumimoji="1" lang="ja-JP" altLang="en-US" sz="2800" i="0">
                              <a:latin typeface="Cambria Math" panose="02040503050406030204" pitchFamily="18" charset="0"/>
                            </a:rPr>
                            <m:t>𝜕</m:t>
                          </m:r>
                          <m:r>
                            <a:rPr kumimoji="1" lang="ja-JP" altLang="en-US" sz="2800" i="1">
                              <a:latin typeface="Cambria Math" panose="02040503050406030204" pitchFamily="18" charset="0"/>
                            </a:rPr>
                            <m:t>𝐸</m:t>
                          </m:r>
                        </m:num>
                        <m:den>
                          <m:r>
                            <a:rPr kumimoji="1" lang="ja-JP" altLang="en-US" sz="2800" i="0">
                              <a:latin typeface="Cambria Math" panose="02040503050406030204" pitchFamily="18" charset="0"/>
                            </a:rPr>
                            <m:t>𝜕</m:t>
                          </m:r>
                          <m:r>
                            <a:rPr kumimoji="1" lang="ja-JP" altLang="en-US" sz="2800" i="1">
                              <a:latin typeface="Cambria Math" panose="02040503050406030204" pitchFamily="18" charset="0"/>
                            </a:rPr>
                            <m:t>𝑏</m:t>
                          </m:r>
                        </m:den>
                      </m:f>
                    </m:oMath>
                  </m:oMathPara>
                </a14:m>
                <a:endParaRPr kumimoji="1" lang="ja-JP" altLang="en-US" sz="2800" dirty="0"/>
              </a:p>
            </p:txBody>
          </p:sp>
        </mc:Choice>
        <mc:Fallback xmlns="">
          <p:sp>
            <p:nvSpPr>
              <p:cNvPr id="5" name="テキスト ボックス 4">
                <a:extLst>
                  <a:ext uri="{FF2B5EF4-FFF2-40B4-BE49-F238E27FC236}">
                    <a16:creationId xmlns:a16="http://schemas.microsoft.com/office/drawing/2014/main" id="{80433573-8969-46CF-A706-B8F00C0FBD74}"/>
                  </a:ext>
                </a:extLst>
              </p:cNvPr>
              <p:cNvSpPr txBox="1">
                <a:spLocks noRot="1" noChangeAspect="1" noMove="1" noResize="1" noEditPoints="1" noAdjustHandles="1" noChangeArrowheads="1" noChangeShapeType="1" noTextEdit="1"/>
              </p:cNvSpPr>
              <p:nvPr/>
            </p:nvSpPr>
            <p:spPr>
              <a:xfrm>
                <a:off x="8092030" y="2388373"/>
                <a:ext cx="2573910" cy="2069413"/>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9539492B-3B7B-4FD1-9FEB-4153E40277D5}"/>
              </a:ext>
            </a:extLst>
          </p:cNvPr>
          <p:cNvSpPr txBox="1"/>
          <p:nvPr/>
        </p:nvSpPr>
        <p:spPr>
          <a:xfrm>
            <a:off x="8534399" y="2955048"/>
            <a:ext cx="466794" cy="261610"/>
          </a:xfrm>
          <a:prstGeom prst="rect">
            <a:avLst/>
          </a:prstGeom>
          <a:noFill/>
        </p:spPr>
        <p:txBody>
          <a:bodyPr wrap="none" rtlCol="0">
            <a:spAutoFit/>
          </a:bodyPr>
          <a:lstStyle/>
          <a:p>
            <a:r>
              <a:rPr kumimoji="1" lang="ja-JP" altLang="en-US" sz="1100" dirty="0"/>
              <a:t>代入</a:t>
            </a:r>
          </a:p>
        </p:txBody>
      </p:sp>
      <p:sp>
        <p:nvSpPr>
          <p:cNvPr id="22" name="テキスト ボックス 21">
            <a:extLst>
              <a:ext uri="{FF2B5EF4-FFF2-40B4-BE49-F238E27FC236}">
                <a16:creationId xmlns:a16="http://schemas.microsoft.com/office/drawing/2014/main" id="{F7E89D37-BE93-43EE-852C-49A4913B75D4}"/>
              </a:ext>
            </a:extLst>
          </p:cNvPr>
          <p:cNvSpPr txBox="1"/>
          <p:nvPr/>
        </p:nvSpPr>
        <p:spPr>
          <a:xfrm>
            <a:off x="8610600" y="4204725"/>
            <a:ext cx="466794" cy="261610"/>
          </a:xfrm>
          <a:prstGeom prst="rect">
            <a:avLst/>
          </a:prstGeom>
          <a:noFill/>
        </p:spPr>
        <p:txBody>
          <a:bodyPr wrap="none" rtlCol="0">
            <a:spAutoFit/>
          </a:bodyPr>
          <a:lstStyle/>
          <a:p>
            <a:r>
              <a:rPr kumimoji="1" lang="ja-JP" altLang="en-US" sz="1100" dirty="0"/>
              <a:t>代入</a:t>
            </a:r>
          </a:p>
        </p:txBody>
      </p:sp>
      <p:sp>
        <p:nvSpPr>
          <p:cNvPr id="25" name="楕円 24">
            <a:extLst>
              <a:ext uri="{FF2B5EF4-FFF2-40B4-BE49-F238E27FC236}">
                <a16:creationId xmlns:a16="http://schemas.microsoft.com/office/drawing/2014/main" id="{AFD3DDDC-2BBF-4188-BD3E-CBF8F85B5E1E}"/>
              </a:ext>
            </a:extLst>
          </p:cNvPr>
          <p:cNvSpPr/>
          <p:nvPr/>
        </p:nvSpPr>
        <p:spPr>
          <a:xfrm>
            <a:off x="2119980" y="3024552"/>
            <a:ext cx="156479" cy="1564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2400"/>
          </a:p>
        </p:txBody>
      </p:sp>
      <p:sp>
        <p:nvSpPr>
          <p:cNvPr id="29" name="楕円 28">
            <a:extLst>
              <a:ext uri="{FF2B5EF4-FFF2-40B4-BE49-F238E27FC236}">
                <a16:creationId xmlns:a16="http://schemas.microsoft.com/office/drawing/2014/main" id="{FA971FDE-5A43-42E4-94AB-7E2EE33066BB}"/>
              </a:ext>
            </a:extLst>
          </p:cNvPr>
          <p:cNvSpPr/>
          <p:nvPr/>
        </p:nvSpPr>
        <p:spPr>
          <a:xfrm>
            <a:off x="4019383" y="2807435"/>
            <a:ext cx="156479" cy="1564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2400"/>
          </a:p>
        </p:txBody>
      </p:sp>
      <p:sp>
        <p:nvSpPr>
          <p:cNvPr id="30" name="楕円 29">
            <a:extLst>
              <a:ext uri="{FF2B5EF4-FFF2-40B4-BE49-F238E27FC236}">
                <a16:creationId xmlns:a16="http://schemas.microsoft.com/office/drawing/2014/main" id="{5F5B6C7A-8A75-464D-950D-275BCD47882E}"/>
              </a:ext>
            </a:extLst>
          </p:cNvPr>
          <p:cNvSpPr/>
          <p:nvPr/>
        </p:nvSpPr>
        <p:spPr>
          <a:xfrm>
            <a:off x="3832290" y="3011488"/>
            <a:ext cx="156479" cy="1564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2400"/>
          </a:p>
        </p:txBody>
      </p:sp>
      <p:cxnSp>
        <p:nvCxnSpPr>
          <p:cNvPr id="31" name="直線矢印コネクタ 30">
            <a:extLst>
              <a:ext uri="{FF2B5EF4-FFF2-40B4-BE49-F238E27FC236}">
                <a16:creationId xmlns:a16="http://schemas.microsoft.com/office/drawing/2014/main" id="{0C5D4F09-B0C5-4D5B-AD67-F9E4C049CBF8}"/>
              </a:ext>
            </a:extLst>
          </p:cNvPr>
          <p:cNvCxnSpPr>
            <a:cxnSpLocks/>
          </p:cNvCxnSpPr>
          <p:nvPr/>
        </p:nvCxnSpPr>
        <p:spPr>
          <a:xfrm flipH="1">
            <a:off x="4019383" y="2984192"/>
            <a:ext cx="296479" cy="3348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223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B7384-86C5-4F9F-9E63-C04CD99B6BB1}"/>
              </a:ext>
            </a:extLst>
          </p:cNvPr>
          <p:cNvSpPr>
            <a:spLocks noGrp="1"/>
          </p:cNvSpPr>
          <p:nvPr>
            <p:ph type="title"/>
          </p:nvPr>
        </p:nvSpPr>
        <p:spPr/>
        <p:txBody>
          <a:bodyPr/>
          <a:lstStyle/>
          <a:p>
            <a:r>
              <a:rPr kumimoji="1" lang="ja-JP" altLang="en-US" dirty="0"/>
              <a:t>今日のアジェンダ</a:t>
            </a:r>
          </a:p>
        </p:txBody>
      </p:sp>
      <p:sp>
        <p:nvSpPr>
          <p:cNvPr id="3" name="コンテンツ プレースホルダー 2">
            <a:extLst>
              <a:ext uri="{FF2B5EF4-FFF2-40B4-BE49-F238E27FC236}">
                <a16:creationId xmlns:a16="http://schemas.microsoft.com/office/drawing/2014/main" id="{E5D1E0F9-1CC0-4A90-84C1-04A7C10927C3}"/>
              </a:ext>
            </a:extLst>
          </p:cNvPr>
          <p:cNvSpPr>
            <a:spLocks noGrp="1"/>
          </p:cNvSpPr>
          <p:nvPr>
            <p:ph idx="1"/>
          </p:nvPr>
        </p:nvSpPr>
        <p:spPr>
          <a:xfrm>
            <a:off x="838200" y="1825625"/>
            <a:ext cx="11216425" cy="4351338"/>
          </a:xfrm>
        </p:spPr>
        <p:txBody>
          <a:bodyPr>
            <a:normAutofit/>
          </a:bodyPr>
          <a:lstStyle/>
          <a:p>
            <a:r>
              <a:rPr lang="ja-JP" altLang="en-US" sz="3200" dirty="0"/>
              <a:t>今日の立ち位置、言葉の整理</a:t>
            </a:r>
            <a:endParaRPr lang="en-US" altLang="ja-JP" sz="3200" dirty="0"/>
          </a:p>
          <a:p>
            <a:pPr marL="0" indent="0">
              <a:buNone/>
            </a:pPr>
            <a:endParaRPr kumimoji="1" lang="en-US" altLang="ja-JP" sz="3200" dirty="0"/>
          </a:p>
          <a:p>
            <a:r>
              <a:rPr lang="ja-JP" altLang="en-US" sz="3200" dirty="0"/>
              <a:t>ディープラーニングの</a:t>
            </a:r>
          </a:p>
          <a:p>
            <a:pPr lvl="1"/>
            <a:r>
              <a:rPr lang="ja-JP" altLang="en-US" sz="2800" dirty="0"/>
              <a:t>計算のやり方</a:t>
            </a:r>
          </a:p>
          <a:p>
            <a:pPr lvl="1"/>
            <a:r>
              <a:rPr lang="ja-JP" altLang="en-US" sz="2800" dirty="0"/>
              <a:t>計算の道具</a:t>
            </a:r>
            <a:endParaRPr lang="en-US" altLang="ja-JP" sz="2800" dirty="0"/>
          </a:p>
          <a:p>
            <a:pPr lvl="1"/>
            <a:endParaRPr lang="en-US" altLang="ja-JP" sz="2800" dirty="0"/>
          </a:p>
          <a:p>
            <a:r>
              <a:rPr lang="ja-JP" altLang="en-US" sz="3200" dirty="0"/>
              <a:t>ディープラーニングを用いた手書き文字</a:t>
            </a:r>
            <a:r>
              <a:rPr lang="en-US" altLang="ja-JP" sz="3200" dirty="0"/>
              <a:t>(</a:t>
            </a:r>
            <a:r>
              <a:rPr lang="ja-JP" altLang="en-US" sz="3200" dirty="0"/>
              <a:t>数字</a:t>
            </a:r>
            <a:r>
              <a:rPr lang="en-US" altLang="ja-JP" sz="3200" dirty="0"/>
              <a:t>)</a:t>
            </a:r>
            <a:r>
              <a:rPr lang="ja-JP" altLang="en-US" sz="3200" dirty="0"/>
              <a:t>認識の実例</a:t>
            </a:r>
          </a:p>
          <a:p>
            <a:endParaRPr kumimoji="1" lang="ja-JP" altLang="en-US" sz="3200" dirty="0"/>
          </a:p>
        </p:txBody>
      </p:sp>
      <p:sp>
        <p:nvSpPr>
          <p:cNvPr id="4" name="スライド番号プレースホルダー 3">
            <a:extLst>
              <a:ext uri="{FF2B5EF4-FFF2-40B4-BE49-F238E27FC236}">
                <a16:creationId xmlns:a16="http://schemas.microsoft.com/office/drawing/2014/main" id="{3BEDE17A-6EFB-483D-9F24-64BA94A5B0D4}"/>
              </a:ext>
            </a:extLst>
          </p:cNvPr>
          <p:cNvSpPr>
            <a:spLocks noGrp="1"/>
          </p:cNvSpPr>
          <p:nvPr>
            <p:ph type="sldNum" sz="quarter" idx="12"/>
          </p:nvPr>
        </p:nvSpPr>
        <p:spPr/>
        <p:txBody>
          <a:bodyPr/>
          <a:lstStyle/>
          <a:p>
            <a:fld id="{8AEBDCA3-918C-4541-BF84-4F93CF1796EA}" type="slidenum">
              <a:rPr kumimoji="1" lang="ja-JP" altLang="en-US" smtClean="0"/>
              <a:t>5</a:t>
            </a:fld>
            <a:endParaRPr kumimoji="1" lang="ja-JP" altLang="en-US"/>
          </a:p>
        </p:txBody>
      </p:sp>
    </p:spTree>
    <p:extLst>
      <p:ext uri="{BB962C8B-B14F-4D97-AF65-F5344CB8AC3E}">
        <p14:creationId xmlns:p14="http://schemas.microsoft.com/office/powerpoint/2010/main" val="2788595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実際の学習の過程を見てみる</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50</a:t>
            </a:fld>
            <a:endParaRPr kumimoji="1" lang="ja-JP" altLang="en-US"/>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20667" y="1600201"/>
            <a:ext cx="3733524" cy="489696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39235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ディープラーニングの学習 </a:t>
            </a:r>
            <a:r>
              <a:rPr lang="en-US" altLang="ja-JP" dirty="0"/>
              <a:t>~ </a:t>
            </a:r>
            <a:r>
              <a:rPr lang="ja-JP" altLang="en-US" dirty="0"/>
              <a:t>奥深い世界</a:t>
            </a:r>
            <a:endParaRPr kumimoji="1" lang="ja-JP" altLang="en-US" dirty="0"/>
          </a:p>
        </p:txBody>
      </p:sp>
      <p:sp>
        <p:nvSpPr>
          <p:cNvPr id="4" name="コンテンツ プレースホルダー 3"/>
          <p:cNvSpPr>
            <a:spLocks noGrp="1"/>
          </p:cNvSpPr>
          <p:nvPr>
            <p:ph idx="1"/>
          </p:nvPr>
        </p:nvSpPr>
        <p:spPr/>
        <p:txBody>
          <a:bodyPr>
            <a:normAutofit/>
          </a:bodyPr>
          <a:lstStyle/>
          <a:p>
            <a:r>
              <a:rPr kumimoji="1" lang="ja-JP" altLang="en-US" sz="3200" dirty="0"/>
              <a:t>学習をいかに効率よく行うかが、実際にディープラーニングを使う上で大きな課題</a:t>
            </a:r>
            <a:endParaRPr kumimoji="1" lang="en-US" altLang="ja-JP" sz="3200" dirty="0"/>
          </a:p>
          <a:p>
            <a:r>
              <a:rPr kumimoji="1" lang="ja-JP" altLang="en-US" sz="3200" dirty="0"/>
              <a:t>学習</a:t>
            </a:r>
            <a:r>
              <a:rPr kumimoji="1" lang="en-US" altLang="ja-JP" sz="3200" dirty="0"/>
              <a:t>(</a:t>
            </a:r>
            <a:r>
              <a:rPr kumimoji="1" lang="ja-JP" altLang="en-US" sz="3200" dirty="0"/>
              <a:t>コンピューターの数値計算</a:t>
            </a:r>
            <a:r>
              <a:rPr kumimoji="1" lang="en-US" altLang="ja-JP" sz="3200" dirty="0"/>
              <a:t>)</a:t>
            </a:r>
            <a:r>
              <a:rPr lang="ja-JP" altLang="en-US" sz="3200" dirty="0"/>
              <a:t>の</a:t>
            </a:r>
            <a:r>
              <a:rPr kumimoji="1" lang="ja-JP" altLang="en-US" sz="3200" dirty="0"/>
              <a:t>手法はそれ自体が奥深い研究テーマであり、誤差逆伝搬法</a:t>
            </a:r>
            <a:r>
              <a:rPr kumimoji="1" lang="en-US" altLang="ja-JP" sz="3200" dirty="0"/>
              <a:t>(</a:t>
            </a:r>
            <a:r>
              <a:rPr kumimoji="1" lang="ja-JP" altLang="en-US" sz="3200" dirty="0"/>
              <a:t>バックプロパゲーション</a:t>
            </a:r>
            <a:r>
              <a:rPr kumimoji="1" lang="en-US" altLang="ja-JP" sz="3200" dirty="0"/>
              <a:t>)</a:t>
            </a:r>
            <a:r>
              <a:rPr kumimoji="1" lang="ja-JP" altLang="en-US" sz="3200" dirty="0" err="1"/>
              <a:t>、</a:t>
            </a:r>
            <a:r>
              <a:rPr lang="en-US" altLang="ja-JP" sz="3200" dirty="0"/>
              <a:t>SGD</a:t>
            </a:r>
            <a:r>
              <a:rPr lang="ja-JP" altLang="en-US" sz="3200" dirty="0" err="1"/>
              <a:t>、</a:t>
            </a:r>
            <a:r>
              <a:rPr lang="en-US" altLang="ja-JP" sz="3200" dirty="0"/>
              <a:t>Momentum</a:t>
            </a:r>
            <a:r>
              <a:rPr lang="ja-JP" altLang="en-US" sz="3200" dirty="0" err="1"/>
              <a:t>、</a:t>
            </a:r>
            <a:r>
              <a:rPr lang="en-US" altLang="ja-JP" sz="3200" dirty="0" err="1"/>
              <a:t>AdaGrad</a:t>
            </a:r>
            <a:r>
              <a:rPr lang="ja-JP" altLang="en-US" sz="3200" dirty="0" err="1"/>
              <a:t>、</a:t>
            </a:r>
            <a:r>
              <a:rPr lang="en-US" altLang="ja-JP" sz="3200" dirty="0"/>
              <a:t>Adam</a:t>
            </a:r>
            <a:r>
              <a:rPr lang="ja-JP" altLang="en-US" sz="3200" dirty="0" err="1"/>
              <a:t>、</a:t>
            </a:r>
            <a:r>
              <a:rPr lang="en-US" altLang="ja-JP" sz="3200" dirty="0"/>
              <a:t>…</a:t>
            </a:r>
            <a:r>
              <a:rPr lang="ja-JP" altLang="en-US" sz="3200" dirty="0"/>
              <a:t>など、専門用語がバンバン出てくる領域。今日はそのあたりの深入りはやめときます</a:t>
            </a:r>
          </a:p>
          <a:p>
            <a:endParaRPr kumimoji="1" lang="ja-JP" altLang="en-US" sz="32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51</a:t>
            </a:fld>
            <a:endParaRPr kumimoji="1" lang="ja-JP" altLang="en-US"/>
          </a:p>
        </p:txBody>
      </p:sp>
    </p:spTree>
    <p:extLst>
      <p:ext uri="{BB962C8B-B14F-4D97-AF65-F5344CB8AC3E}">
        <p14:creationId xmlns:p14="http://schemas.microsoft.com/office/powerpoint/2010/main" val="307297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学習済のパラメータを使って、文字認識が正しく行われていることを確かめる</a:t>
            </a:r>
          </a:p>
        </p:txBody>
      </p:sp>
      <p:sp>
        <p:nvSpPr>
          <p:cNvPr id="4" name="スライド番号プレースホルダー 3"/>
          <p:cNvSpPr>
            <a:spLocks noGrp="1"/>
          </p:cNvSpPr>
          <p:nvPr>
            <p:ph type="sldNum" sz="quarter" idx="12"/>
          </p:nvPr>
        </p:nvSpPr>
        <p:spPr/>
        <p:txBody>
          <a:bodyPr/>
          <a:lstStyle/>
          <a:p>
            <a:fld id="{8AEBDCA3-918C-4541-BF84-4F93CF1796EA}" type="slidenum">
              <a:rPr lang="ja-JP" altLang="en-US" smtClean="0"/>
              <a:pPr/>
              <a:t>52</a:t>
            </a:fld>
            <a:endParaRPr lang="ja-JP" altLang="en-US"/>
          </a:p>
        </p:txBody>
      </p:sp>
      <p:pic>
        <p:nvPicPr>
          <p:cNvPr id="46" name="図 45">
            <a:extLst>
              <a:ext uri="{FF2B5EF4-FFF2-40B4-BE49-F238E27FC236}">
                <a16:creationId xmlns:a16="http://schemas.microsoft.com/office/drawing/2014/main" id="{2ED7E6D5-CE00-4D5B-BA30-87E96132098C}"/>
              </a:ext>
            </a:extLst>
          </p:cNvPr>
          <p:cNvPicPr>
            <a:picLocks noChangeAspect="1"/>
          </p:cNvPicPr>
          <p:nvPr/>
        </p:nvPicPr>
        <p:blipFill>
          <a:blip r:embed="rId2" cstate="email">
            <a:grayscl/>
            <a:extLst>
              <a:ext uri="{28A0092B-C50C-407E-A947-70E740481C1C}">
                <a14:useLocalDpi xmlns:a14="http://schemas.microsoft.com/office/drawing/2010/main"/>
              </a:ext>
            </a:extLst>
          </a:blip>
          <a:stretch>
            <a:fillRect/>
          </a:stretch>
        </p:blipFill>
        <p:spPr>
          <a:xfrm>
            <a:off x="711388" y="3507906"/>
            <a:ext cx="1532680" cy="1588084"/>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02658" y="2925673"/>
            <a:ext cx="3021950" cy="2372044"/>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84862" y="2898260"/>
            <a:ext cx="991234" cy="2463473"/>
          </a:xfrm>
          <a:prstGeom prst="rect">
            <a:avLst/>
          </a:prstGeom>
        </p:spPr>
      </p:pic>
      <p:sp>
        <p:nvSpPr>
          <p:cNvPr id="8" name="テキスト ボックス 7"/>
          <p:cNvSpPr txBox="1"/>
          <p:nvPr/>
        </p:nvSpPr>
        <p:spPr>
          <a:xfrm>
            <a:off x="6886360" y="3411229"/>
            <a:ext cx="212611" cy="172522"/>
          </a:xfrm>
          <a:prstGeom prst="rect">
            <a:avLst/>
          </a:prstGeom>
          <a:noFill/>
        </p:spPr>
        <p:txBody>
          <a:bodyPr wrap="square" rtlCol="0">
            <a:spAutoFit/>
          </a:bodyPr>
          <a:lstStyle/>
          <a:p>
            <a:r>
              <a:rPr kumimoji="1" lang="en-US" altLang="ja-JP" sz="500" dirty="0">
                <a:solidFill>
                  <a:schemeClr val="accent2"/>
                </a:solidFill>
              </a:rPr>
              <a:t>1</a:t>
            </a:r>
            <a:endParaRPr kumimoji="1" lang="ja-JP" altLang="en-US" sz="500" dirty="0">
              <a:solidFill>
                <a:schemeClr val="accent2"/>
              </a:solidFill>
            </a:endParaRPr>
          </a:p>
        </p:txBody>
      </p:sp>
      <p:sp>
        <p:nvSpPr>
          <p:cNvPr id="9" name="テキスト ボックス 8"/>
          <p:cNvSpPr txBox="1"/>
          <p:nvPr/>
        </p:nvSpPr>
        <p:spPr>
          <a:xfrm>
            <a:off x="6886360" y="3248606"/>
            <a:ext cx="212611" cy="172522"/>
          </a:xfrm>
          <a:prstGeom prst="rect">
            <a:avLst/>
          </a:prstGeom>
          <a:noFill/>
        </p:spPr>
        <p:txBody>
          <a:bodyPr wrap="square" rtlCol="0">
            <a:spAutoFit/>
          </a:bodyPr>
          <a:lstStyle/>
          <a:p>
            <a:r>
              <a:rPr kumimoji="1" lang="en-US" altLang="ja-JP" sz="500" dirty="0">
                <a:solidFill>
                  <a:schemeClr val="accent2"/>
                </a:solidFill>
              </a:rPr>
              <a:t>0</a:t>
            </a:r>
            <a:endParaRPr kumimoji="1" lang="ja-JP" altLang="en-US" sz="500" dirty="0">
              <a:solidFill>
                <a:schemeClr val="accent2"/>
              </a:solidFill>
            </a:endParaRPr>
          </a:p>
        </p:txBody>
      </p:sp>
      <p:sp>
        <p:nvSpPr>
          <p:cNvPr id="10" name="テキスト ボックス 9"/>
          <p:cNvSpPr txBox="1"/>
          <p:nvPr/>
        </p:nvSpPr>
        <p:spPr>
          <a:xfrm>
            <a:off x="6886360" y="3573853"/>
            <a:ext cx="212611" cy="172522"/>
          </a:xfrm>
          <a:prstGeom prst="rect">
            <a:avLst/>
          </a:prstGeom>
          <a:noFill/>
        </p:spPr>
        <p:txBody>
          <a:bodyPr wrap="square" rtlCol="0">
            <a:spAutoFit/>
          </a:bodyPr>
          <a:lstStyle/>
          <a:p>
            <a:r>
              <a:rPr kumimoji="1" lang="en-US" altLang="ja-JP" sz="500" dirty="0">
                <a:solidFill>
                  <a:schemeClr val="accent2"/>
                </a:solidFill>
              </a:rPr>
              <a:t>2</a:t>
            </a:r>
            <a:endParaRPr kumimoji="1" lang="ja-JP" altLang="en-US" sz="500" dirty="0">
              <a:solidFill>
                <a:schemeClr val="accent2"/>
              </a:solidFill>
            </a:endParaRPr>
          </a:p>
        </p:txBody>
      </p:sp>
      <p:sp>
        <p:nvSpPr>
          <p:cNvPr id="11" name="テキスト ボックス 10"/>
          <p:cNvSpPr txBox="1"/>
          <p:nvPr/>
        </p:nvSpPr>
        <p:spPr>
          <a:xfrm>
            <a:off x="6886360" y="3736478"/>
            <a:ext cx="212611" cy="172522"/>
          </a:xfrm>
          <a:prstGeom prst="rect">
            <a:avLst/>
          </a:prstGeom>
          <a:noFill/>
        </p:spPr>
        <p:txBody>
          <a:bodyPr wrap="square" rtlCol="0">
            <a:spAutoFit/>
          </a:bodyPr>
          <a:lstStyle/>
          <a:p>
            <a:r>
              <a:rPr kumimoji="1" lang="en-US" altLang="ja-JP" sz="500" dirty="0">
                <a:solidFill>
                  <a:schemeClr val="accent2"/>
                </a:solidFill>
              </a:rPr>
              <a:t>3</a:t>
            </a:r>
            <a:endParaRPr kumimoji="1" lang="ja-JP" altLang="en-US" sz="500" dirty="0">
              <a:solidFill>
                <a:schemeClr val="accent2"/>
              </a:solidFill>
            </a:endParaRPr>
          </a:p>
        </p:txBody>
      </p:sp>
      <p:sp>
        <p:nvSpPr>
          <p:cNvPr id="12" name="テキスト ボックス 11"/>
          <p:cNvSpPr txBox="1"/>
          <p:nvPr/>
        </p:nvSpPr>
        <p:spPr>
          <a:xfrm>
            <a:off x="6886360" y="4061727"/>
            <a:ext cx="212611" cy="172522"/>
          </a:xfrm>
          <a:prstGeom prst="rect">
            <a:avLst/>
          </a:prstGeom>
          <a:noFill/>
        </p:spPr>
        <p:txBody>
          <a:bodyPr wrap="square" rtlCol="0">
            <a:spAutoFit/>
          </a:bodyPr>
          <a:lstStyle/>
          <a:p>
            <a:r>
              <a:rPr kumimoji="1" lang="en-US" altLang="ja-JP" sz="500" dirty="0">
                <a:solidFill>
                  <a:schemeClr val="accent2"/>
                </a:solidFill>
              </a:rPr>
              <a:t>5</a:t>
            </a:r>
            <a:endParaRPr kumimoji="1" lang="ja-JP" altLang="en-US" sz="500" dirty="0">
              <a:solidFill>
                <a:schemeClr val="accent2"/>
              </a:solidFill>
            </a:endParaRPr>
          </a:p>
        </p:txBody>
      </p:sp>
      <p:sp>
        <p:nvSpPr>
          <p:cNvPr id="13" name="テキスト ボックス 12"/>
          <p:cNvSpPr txBox="1"/>
          <p:nvPr/>
        </p:nvSpPr>
        <p:spPr>
          <a:xfrm>
            <a:off x="6886360" y="3899102"/>
            <a:ext cx="212611" cy="172522"/>
          </a:xfrm>
          <a:prstGeom prst="rect">
            <a:avLst/>
          </a:prstGeom>
          <a:noFill/>
        </p:spPr>
        <p:txBody>
          <a:bodyPr wrap="square" rtlCol="0">
            <a:spAutoFit/>
          </a:bodyPr>
          <a:lstStyle/>
          <a:p>
            <a:r>
              <a:rPr lang="en-US" altLang="ja-JP" sz="500" dirty="0">
                <a:solidFill>
                  <a:schemeClr val="accent2"/>
                </a:solidFill>
              </a:rPr>
              <a:t>4</a:t>
            </a:r>
            <a:endParaRPr kumimoji="1" lang="ja-JP" altLang="en-US" sz="500" dirty="0">
              <a:solidFill>
                <a:schemeClr val="accent2"/>
              </a:solidFill>
            </a:endParaRPr>
          </a:p>
        </p:txBody>
      </p:sp>
      <p:sp>
        <p:nvSpPr>
          <p:cNvPr id="14" name="テキスト ボックス 13"/>
          <p:cNvSpPr txBox="1"/>
          <p:nvPr/>
        </p:nvSpPr>
        <p:spPr>
          <a:xfrm>
            <a:off x="6886360" y="4224351"/>
            <a:ext cx="212611" cy="172522"/>
          </a:xfrm>
          <a:prstGeom prst="rect">
            <a:avLst/>
          </a:prstGeom>
          <a:noFill/>
        </p:spPr>
        <p:txBody>
          <a:bodyPr wrap="square" rtlCol="0">
            <a:spAutoFit/>
          </a:bodyPr>
          <a:lstStyle/>
          <a:p>
            <a:r>
              <a:rPr kumimoji="1" lang="en-US" altLang="ja-JP" sz="500" dirty="0">
                <a:solidFill>
                  <a:schemeClr val="accent2"/>
                </a:solidFill>
              </a:rPr>
              <a:t>6</a:t>
            </a:r>
            <a:endParaRPr kumimoji="1" lang="ja-JP" altLang="en-US" sz="500" dirty="0">
              <a:solidFill>
                <a:schemeClr val="accent2"/>
              </a:solidFill>
            </a:endParaRPr>
          </a:p>
        </p:txBody>
      </p:sp>
      <p:sp>
        <p:nvSpPr>
          <p:cNvPr id="15" name="テキスト ボックス 14"/>
          <p:cNvSpPr txBox="1"/>
          <p:nvPr/>
        </p:nvSpPr>
        <p:spPr>
          <a:xfrm>
            <a:off x="6886360" y="4386976"/>
            <a:ext cx="212611" cy="172522"/>
          </a:xfrm>
          <a:prstGeom prst="rect">
            <a:avLst/>
          </a:prstGeom>
          <a:noFill/>
        </p:spPr>
        <p:txBody>
          <a:bodyPr wrap="square" rtlCol="0">
            <a:spAutoFit/>
          </a:bodyPr>
          <a:lstStyle/>
          <a:p>
            <a:r>
              <a:rPr kumimoji="1" lang="en-US" altLang="ja-JP" sz="500" dirty="0">
                <a:solidFill>
                  <a:schemeClr val="accent2"/>
                </a:solidFill>
              </a:rPr>
              <a:t>7</a:t>
            </a:r>
            <a:endParaRPr kumimoji="1" lang="ja-JP" altLang="en-US" sz="500" dirty="0">
              <a:solidFill>
                <a:schemeClr val="accent2"/>
              </a:solidFill>
            </a:endParaRPr>
          </a:p>
        </p:txBody>
      </p:sp>
      <p:sp>
        <p:nvSpPr>
          <p:cNvPr id="16" name="テキスト ボックス 15"/>
          <p:cNvSpPr txBox="1"/>
          <p:nvPr/>
        </p:nvSpPr>
        <p:spPr>
          <a:xfrm>
            <a:off x="6886360" y="4712226"/>
            <a:ext cx="212611" cy="172522"/>
          </a:xfrm>
          <a:prstGeom prst="rect">
            <a:avLst/>
          </a:prstGeom>
          <a:noFill/>
        </p:spPr>
        <p:txBody>
          <a:bodyPr wrap="square" rtlCol="0">
            <a:spAutoFit/>
          </a:bodyPr>
          <a:lstStyle/>
          <a:p>
            <a:r>
              <a:rPr kumimoji="1" lang="en-US" altLang="ja-JP" sz="500" dirty="0"/>
              <a:t>9</a:t>
            </a:r>
            <a:endParaRPr kumimoji="1" lang="ja-JP" altLang="en-US" sz="500" dirty="0"/>
          </a:p>
        </p:txBody>
      </p:sp>
      <p:sp>
        <p:nvSpPr>
          <p:cNvPr id="17" name="テキスト ボックス 16"/>
          <p:cNvSpPr txBox="1"/>
          <p:nvPr/>
        </p:nvSpPr>
        <p:spPr>
          <a:xfrm>
            <a:off x="6886360" y="4549599"/>
            <a:ext cx="212611" cy="172522"/>
          </a:xfrm>
          <a:prstGeom prst="rect">
            <a:avLst/>
          </a:prstGeom>
          <a:noFill/>
        </p:spPr>
        <p:txBody>
          <a:bodyPr wrap="square" rtlCol="0">
            <a:spAutoFit/>
          </a:bodyPr>
          <a:lstStyle/>
          <a:p>
            <a:r>
              <a:rPr lang="en-US" altLang="ja-JP" sz="500" dirty="0"/>
              <a:t>8</a:t>
            </a:r>
            <a:endParaRPr kumimoji="1" lang="ja-JP" altLang="en-US" sz="500" dirty="0"/>
          </a:p>
        </p:txBody>
      </p:sp>
      <p:sp>
        <p:nvSpPr>
          <p:cNvPr id="18" name="テキスト ボックス 17"/>
          <p:cNvSpPr txBox="1"/>
          <p:nvPr/>
        </p:nvSpPr>
        <p:spPr>
          <a:xfrm>
            <a:off x="4435958" y="3925428"/>
            <a:ext cx="566181" cy="400110"/>
          </a:xfrm>
          <a:prstGeom prst="rect">
            <a:avLst/>
          </a:prstGeom>
          <a:noFill/>
        </p:spPr>
        <p:txBody>
          <a:bodyPr wrap="none" rtlCol="0">
            <a:spAutoFit/>
          </a:bodyPr>
          <a:lstStyle/>
          <a:p>
            <a:r>
              <a:rPr kumimoji="1" lang="en-US" altLang="ja-JP" sz="2000" b="1" dirty="0">
                <a:solidFill>
                  <a:schemeClr val="accent2"/>
                </a:solidFill>
              </a:rPr>
              <a:t>W1</a:t>
            </a:r>
            <a:endParaRPr kumimoji="1" lang="ja-JP" altLang="en-US" sz="2000" b="1" dirty="0">
              <a:solidFill>
                <a:schemeClr val="accent2"/>
              </a:solidFill>
            </a:endParaRPr>
          </a:p>
        </p:txBody>
      </p:sp>
      <p:sp>
        <p:nvSpPr>
          <p:cNvPr id="19" name="テキスト ボックス 18"/>
          <p:cNvSpPr txBox="1"/>
          <p:nvPr/>
        </p:nvSpPr>
        <p:spPr>
          <a:xfrm>
            <a:off x="5289647" y="3906673"/>
            <a:ext cx="566181" cy="400110"/>
          </a:xfrm>
          <a:prstGeom prst="rect">
            <a:avLst/>
          </a:prstGeom>
          <a:noFill/>
        </p:spPr>
        <p:txBody>
          <a:bodyPr wrap="none" rtlCol="0">
            <a:spAutoFit/>
          </a:bodyPr>
          <a:lstStyle/>
          <a:p>
            <a:r>
              <a:rPr kumimoji="1" lang="en-US" altLang="ja-JP" sz="2000" b="1" dirty="0">
                <a:solidFill>
                  <a:schemeClr val="accent2"/>
                </a:solidFill>
              </a:rPr>
              <a:t>W2</a:t>
            </a:r>
            <a:endParaRPr kumimoji="1" lang="ja-JP" altLang="en-US" sz="2000" b="1" dirty="0">
              <a:solidFill>
                <a:schemeClr val="accent2"/>
              </a:solidFill>
            </a:endParaRPr>
          </a:p>
        </p:txBody>
      </p:sp>
      <p:sp>
        <p:nvSpPr>
          <p:cNvPr id="20" name="テキスト ボックス 19"/>
          <p:cNvSpPr txBox="1"/>
          <p:nvPr/>
        </p:nvSpPr>
        <p:spPr>
          <a:xfrm>
            <a:off x="6143337" y="3906685"/>
            <a:ext cx="566181" cy="400110"/>
          </a:xfrm>
          <a:prstGeom prst="rect">
            <a:avLst/>
          </a:prstGeom>
          <a:noFill/>
        </p:spPr>
        <p:txBody>
          <a:bodyPr wrap="none" rtlCol="0">
            <a:spAutoFit/>
          </a:bodyPr>
          <a:lstStyle/>
          <a:p>
            <a:r>
              <a:rPr kumimoji="1" lang="en-US" altLang="ja-JP" sz="2000" b="1" dirty="0">
                <a:solidFill>
                  <a:schemeClr val="accent2"/>
                </a:solidFill>
              </a:rPr>
              <a:t>W3</a:t>
            </a:r>
            <a:endParaRPr kumimoji="1" lang="ja-JP" altLang="en-US" sz="2000" b="1" dirty="0">
              <a:solidFill>
                <a:schemeClr val="accent2"/>
              </a:solidFill>
            </a:endParaRPr>
          </a:p>
        </p:txBody>
      </p:sp>
      <p:sp>
        <p:nvSpPr>
          <p:cNvPr id="21" name="テキスト ボックス 20"/>
          <p:cNvSpPr txBox="1"/>
          <p:nvPr/>
        </p:nvSpPr>
        <p:spPr>
          <a:xfrm>
            <a:off x="4112776" y="5305584"/>
            <a:ext cx="222129" cy="215444"/>
          </a:xfrm>
          <a:prstGeom prst="rect">
            <a:avLst/>
          </a:prstGeom>
          <a:noFill/>
        </p:spPr>
        <p:txBody>
          <a:bodyPr wrap="square" rtlCol="0">
            <a:spAutoFit/>
          </a:bodyPr>
          <a:lstStyle/>
          <a:p>
            <a:r>
              <a:rPr kumimoji="1" lang="en-US" altLang="ja-JP" sz="800" b="1" dirty="0"/>
              <a:t>x</a:t>
            </a:r>
            <a:endParaRPr kumimoji="1" lang="ja-JP" altLang="en-US" sz="800" b="1" dirty="0"/>
          </a:p>
        </p:txBody>
      </p:sp>
      <p:sp>
        <p:nvSpPr>
          <p:cNvPr id="22" name="テキスト ボックス 21"/>
          <p:cNvSpPr txBox="1"/>
          <p:nvPr/>
        </p:nvSpPr>
        <p:spPr>
          <a:xfrm>
            <a:off x="4864690" y="3232733"/>
            <a:ext cx="489236" cy="400110"/>
          </a:xfrm>
          <a:prstGeom prst="rect">
            <a:avLst/>
          </a:prstGeom>
          <a:noFill/>
        </p:spPr>
        <p:txBody>
          <a:bodyPr wrap="none" rtlCol="0">
            <a:spAutoFit/>
          </a:bodyPr>
          <a:lstStyle/>
          <a:p>
            <a:r>
              <a:rPr kumimoji="1" lang="en-US" altLang="ja-JP" sz="2000" b="1" dirty="0">
                <a:solidFill>
                  <a:schemeClr val="accent2"/>
                </a:solidFill>
              </a:rPr>
              <a:t>b1</a:t>
            </a:r>
            <a:endParaRPr kumimoji="1" lang="ja-JP" altLang="en-US" sz="2000" b="1" dirty="0">
              <a:solidFill>
                <a:schemeClr val="accent2"/>
              </a:solidFill>
            </a:endParaRPr>
          </a:p>
        </p:txBody>
      </p:sp>
      <p:sp>
        <p:nvSpPr>
          <p:cNvPr id="23" name="テキスト ボックス 22"/>
          <p:cNvSpPr txBox="1"/>
          <p:nvPr/>
        </p:nvSpPr>
        <p:spPr>
          <a:xfrm>
            <a:off x="5723076" y="2693077"/>
            <a:ext cx="489236" cy="400110"/>
          </a:xfrm>
          <a:prstGeom prst="rect">
            <a:avLst/>
          </a:prstGeom>
          <a:noFill/>
        </p:spPr>
        <p:txBody>
          <a:bodyPr wrap="none" rtlCol="0">
            <a:spAutoFit/>
          </a:bodyPr>
          <a:lstStyle/>
          <a:p>
            <a:r>
              <a:rPr kumimoji="1" lang="en-US" altLang="ja-JP" sz="2000" b="1" dirty="0">
                <a:solidFill>
                  <a:schemeClr val="accent2"/>
                </a:solidFill>
              </a:rPr>
              <a:t>b2</a:t>
            </a:r>
            <a:endParaRPr kumimoji="1" lang="ja-JP" altLang="en-US" sz="2000" b="1" dirty="0">
              <a:solidFill>
                <a:schemeClr val="accent2"/>
              </a:solidFill>
            </a:endParaRPr>
          </a:p>
        </p:txBody>
      </p:sp>
      <p:sp>
        <p:nvSpPr>
          <p:cNvPr id="24" name="テキスト ボックス 23"/>
          <p:cNvSpPr txBox="1"/>
          <p:nvPr/>
        </p:nvSpPr>
        <p:spPr>
          <a:xfrm>
            <a:off x="6631922" y="2985946"/>
            <a:ext cx="489236" cy="400110"/>
          </a:xfrm>
          <a:prstGeom prst="rect">
            <a:avLst/>
          </a:prstGeom>
          <a:noFill/>
        </p:spPr>
        <p:txBody>
          <a:bodyPr wrap="none" rtlCol="0">
            <a:spAutoFit/>
          </a:bodyPr>
          <a:lstStyle/>
          <a:p>
            <a:r>
              <a:rPr kumimoji="1" lang="en-US" altLang="ja-JP" sz="2000" b="1" dirty="0">
                <a:solidFill>
                  <a:schemeClr val="accent2"/>
                </a:solidFill>
              </a:rPr>
              <a:t>b3</a:t>
            </a:r>
            <a:endParaRPr kumimoji="1" lang="ja-JP" altLang="en-US" sz="2000" b="1" dirty="0">
              <a:solidFill>
                <a:schemeClr val="accent2"/>
              </a:solidFill>
            </a:endParaRPr>
          </a:p>
        </p:txBody>
      </p:sp>
      <p:sp>
        <p:nvSpPr>
          <p:cNvPr id="25" name="テキスト ボックス 24"/>
          <p:cNvSpPr txBox="1"/>
          <p:nvPr/>
        </p:nvSpPr>
        <p:spPr>
          <a:xfrm>
            <a:off x="5067461" y="4712226"/>
            <a:ext cx="350989" cy="215444"/>
          </a:xfrm>
          <a:prstGeom prst="rect">
            <a:avLst/>
          </a:prstGeom>
          <a:noFill/>
        </p:spPr>
        <p:txBody>
          <a:bodyPr wrap="square" rtlCol="0">
            <a:spAutoFit/>
          </a:bodyPr>
          <a:lstStyle/>
          <a:p>
            <a:r>
              <a:rPr kumimoji="1" lang="en-US" altLang="ja-JP" sz="800" b="1" dirty="0"/>
              <a:t>z1</a:t>
            </a:r>
            <a:endParaRPr kumimoji="1" lang="ja-JP" altLang="en-US" sz="800" b="1" dirty="0"/>
          </a:p>
        </p:txBody>
      </p:sp>
      <p:sp>
        <p:nvSpPr>
          <p:cNvPr id="26" name="テキスト ボックス 25"/>
          <p:cNvSpPr txBox="1"/>
          <p:nvPr/>
        </p:nvSpPr>
        <p:spPr>
          <a:xfrm>
            <a:off x="5956763" y="5182458"/>
            <a:ext cx="350989" cy="215444"/>
          </a:xfrm>
          <a:prstGeom prst="rect">
            <a:avLst/>
          </a:prstGeom>
          <a:noFill/>
        </p:spPr>
        <p:txBody>
          <a:bodyPr wrap="square" rtlCol="0">
            <a:spAutoFit/>
          </a:bodyPr>
          <a:lstStyle/>
          <a:p>
            <a:r>
              <a:rPr kumimoji="1" lang="en-US" altLang="ja-JP" sz="800" b="1" dirty="0"/>
              <a:t>z2</a:t>
            </a:r>
            <a:endParaRPr kumimoji="1" lang="ja-JP" altLang="en-US" sz="800" b="1" dirty="0"/>
          </a:p>
        </p:txBody>
      </p:sp>
      <p:sp>
        <p:nvSpPr>
          <p:cNvPr id="27" name="テキスト ボックス 26"/>
          <p:cNvSpPr txBox="1"/>
          <p:nvPr/>
        </p:nvSpPr>
        <p:spPr>
          <a:xfrm>
            <a:off x="6727299" y="4878485"/>
            <a:ext cx="350989" cy="215444"/>
          </a:xfrm>
          <a:prstGeom prst="rect">
            <a:avLst/>
          </a:prstGeom>
          <a:noFill/>
        </p:spPr>
        <p:txBody>
          <a:bodyPr wrap="square" rtlCol="0">
            <a:spAutoFit/>
          </a:bodyPr>
          <a:lstStyle/>
          <a:p>
            <a:r>
              <a:rPr kumimoji="1" lang="en-US" altLang="ja-JP" sz="800" b="1" dirty="0"/>
              <a:t>z3</a:t>
            </a:r>
            <a:endParaRPr kumimoji="1" lang="ja-JP" altLang="en-US" sz="800" b="1" dirty="0"/>
          </a:p>
        </p:txBody>
      </p:sp>
      <p:sp>
        <p:nvSpPr>
          <p:cNvPr id="28" name="テキスト ボックス 27"/>
          <p:cNvSpPr txBox="1"/>
          <p:nvPr/>
        </p:nvSpPr>
        <p:spPr>
          <a:xfrm>
            <a:off x="4286133" y="4187317"/>
            <a:ext cx="862974" cy="345046"/>
          </a:xfrm>
          <a:prstGeom prst="rect">
            <a:avLst/>
          </a:prstGeom>
          <a:noFill/>
        </p:spPr>
        <p:txBody>
          <a:bodyPr wrap="none" rtlCol="0">
            <a:spAutoFit/>
          </a:bodyPr>
          <a:lstStyle/>
          <a:p>
            <a:r>
              <a:rPr kumimoji="1" lang="en-US" altLang="ja-JP" sz="1600" dirty="0">
                <a:solidFill>
                  <a:schemeClr val="accent2"/>
                </a:solidFill>
              </a:rPr>
              <a:t>50x784</a:t>
            </a:r>
            <a:endParaRPr kumimoji="1" lang="ja-JP" altLang="en-US" sz="1600" dirty="0">
              <a:solidFill>
                <a:schemeClr val="accent2"/>
              </a:solidFill>
            </a:endParaRPr>
          </a:p>
        </p:txBody>
      </p:sp>
      <p:sp>
        <p:nvSpPr>
          <p:cNvPr id="29" name="テキスト ボックス 28"/>
          <p:cNvSpPr txBox="1"/>
          <p:nvPr/>
        </p:nvSpPr>
        <p:spPr>
          <a:xfrm>
            <a:off x="5158033" y="4167373"/>
            <a:ext cx="862974" cy="345046"/>
          </a:xfrm>
          <a:prstGeom prst="rect">
            <a:avLst/>
          </a:prstGeom>
          <a:noFill/>
        </p:spPr>
        <p:txBody>
          <a:bodyPr wrap="none" rtlCol="0">
            <a:spAutoFit/>
          </a:bodyPr>
          <a:lstStyle/>
          <a:p>
            <a:r>
              <a:rPr kumimoji="1" lang="en-US" altLang="ja-JP" sz="1600" dirty="0">
                <a:solidFill>
                  <a:schemeClr val="accent2"/>
                </a:solidFill>
              </a:rPr>
              <a:t>100x50</a:t>
            </a:r>
            <a:endParaRPr kumimoji="1" lang="ja-JP" altLang="en-US" sz="1600" dirty="0">
              <a:solidFill>
                <a:schemeClr val="accent2"/>
              </a:solidFill>
            </a:endParaRPr>
          </a:p>
        </p:txBody>
      </p:sp>
      <p:sp>
        <p:nvSpPr>
          <p:cNvPr id="30" name="テキスト ボックス 29"/>
          <p:cNvSpPr txBox="1"/>
          <p:nvPr/>
        </p:nvSpPr>
        <p:spPr>
          <a:xfrm>
            <a:off x="6053902" y="4170035"/>
            <a:ext cx="862974" cy="345046"/>
          </a:xfrm>
          <a:prstGeom prst="rect">
            <a:avLst/>
          </a:prstGeom>
          <a:noFill/>
        </p:spPr>
        <p:txBody>
          <a:bodyPr wrap="none" rtlCol="0">
            <a:spAutoFit/>
          </a:bodyPr>
          <a:lstStyle/>
          <a:p>
            <a:r>
              <a:rPr kumimoji="1" lang="en-US" altLang="ja-JP" sz="1600" dirty="0">
                <a:solidFill>
                  <a:schemeClr val="accent2"/>
                </a:solidFill>
              </a:rPr>
              <a:t>10x100</a:t>
            </a:r>
            <a:endParaRPr kumimoji="1" lang="ja-JP" altLang="en-US" sz="1600" dirty="0">
              <a:solidFill>
                <a:schemeClr val="accent2"/>
              </a:solidFill>
            </a:endParaRPr>
          </a:p>
        </p:txBody>
      </p:sp>
      <p:pic>
        <p:nvPicPr>
          <p:cNvPr id="39" name="図 38"/>
          <p:cNvPicPr>
            <a:picLocks noChangeAspect="1"/>
          </p:cNvPicPr>
          <p:nvPr/>
        </p:nvPicPr>
        <p:blipFill>
          <a:blip r:embed="rId5">
            <a:clrChange>
              <a:clrFrom>
                <a:srgbClr val="FFFFFF"/>
              </a:clrFrom>
              <a:clrTo>
                <a:srgbClr val="FFFFFF">
                  <a:alpha val="0"/>
                </a:srgbClr>
              </a:clrTo>
            </a:clrChange>
          </a:blip>
          <a:stretch>
            <a:fillRect/>
          </a:stretch>
        </p:blipFill>
        <p:spPr>
          <a:xfrm>
            <a:off x="5006242" y="3036374"/>
            <a:ext cx="592032" cy="558520"/>
          </a:xfrm>
          <a:prstGeom prst="rect">
            <a:avLst/>
          </a:prstGeom>
        </p:spPr>
      </p:pic>
      <p:pic>
        <p:nvPicPr>
          <p:cNvPr id="40" name="図 39"/>
          <p:cNvPicPr>
            <a:picLocks noChangeAspect="1"/>
          </p:cNvPicPr>
          <p:nvPr/>
        </p:nvPicPr>
        <p:blipFill>
          <a:blip r:embed="rId5">
            <a:clrChange>
              <a:clrFrom>
                <a:srgbClr val="FFFFFF"/>
              </a:clrFrom>
              <a:clrTo>
                <a:srgbClr val="FFFFFF">
                  <a:alpha val="0"/>
                </a:srgbClr>
              </a:clrTo>
            </a:clrChange>
          </a:blip>
          <a:stretch>
            <a:fillRect/>
          </a:stretch>
        </p:blipFill>
        <p:spPr>
          <a:xfrm>
            <a:off x="4613995" y="3755888"/>
            <a:ext cx="592032" cy="558520"/>
          </a:xfrm>
          <a:prstGeom prst="rect">
            <a:avLst/>
          </a:prstGeom>
        </p:spPr>
      </p:pic>
      <p:pic>
        <p:nvPicPr>
          <p:cNvPr id="41" name="図 40"/>
          <p:cNvPicPr>
            <a:picLocks noChangeAspect="1"/>
          </p:cNvPicPr>
          <p:nvPr/>
        </p:nvPicPr>
        <p:blipFill>
          <a:blip r:embed="rId5">
            <a:clrChange>
              <a:clrFrom>
                <a:srgbClr val="FFFFFF"/>
              </a:clrFrom>
              <a:clrTo>
                <a:srgbClr val="FFFFFF">
                  <a:alpha val="0"/>
                </a:srgbClr>
              </a:clrTo>
            </a:clrChange>
          </a:blip>
          <a:stretch>
            <a:fillRect/>
          </a:stretch>
        </p:blipFill>
        <p:spPr>
          <a:xfrm>
            <a:off x="5492329" y="3739043"/>
            <a:ext cx="592032" cy="558520"/>
          </a:xfrm>
          <a:prstGeom prst="rect">
            <a:avLst/>
          </a:prstGeom>
        </p:spPr>
      </p:pic>
      <p:pic>
        <p:nvPicPr>
          <p:cNvPr id="42" name="図 41"/>
          <p:cNvPicPr>
            <a:picLocks noChangeAspect="1"/>
          </p:cNvPicPr>
          <p:nvPr/>
        </p:nvPicPr>
        <p:blipFill>
          <a:blip r:embed="rId5">
            <a:clrChange>
              <a:clrFrom>
                <a:srgbClr val="FFFFFF"/>
              </a:clrFrom>
              <a:clrTo>
                <a:srgbClr val="FFFFFF">
                  <a:alpha val="0"/>
                </a:srgbClr>
              </a:clrTo>
            </a:clrChange>
          </a:blip>
          <a:stretch>
            <a:fillRect/>
          </a:stretch>
        </p:blipFill>
        <p:spPr>
          <a:xfrm>
            <a:off x="6370663" y="3794390"/>
            <a:ext cx="592032" cy="558520"/>
          </a:xfrm>
          <a:prstGeom prst="rect">
            <a:avLst/>
          </a:prstGeom>
        </p:spPr>
      </p:pic>
      <p:pic>
        <p:nvPicPr>
          <p:cNvPr id="43" name="図 42"/>
          <p:cNvPicPr>
            <a:picLocks noChangeAspect="1"/>
          </p:cNvPicPr>
          <p:nvPr/>
        </p:nvPicPr>
        <p:blipFill>
          <a:blip r:embed="rId5">
            <a:clrChange>
              <a:clrFrom>
                <a:srgbClr val="FFFFFF"/>
              </a:clrFrom>
              <a:clrTo>
                <a:srgbClr val="FFFFFF">
                  <a:alpha val="0"/>
                </a:srgbClr>
              </a:clrTo>
            </a:clrChange>
          </a:blip>
          <a:stretch>
            <a:fillRect/>
          </a:stretch>
        </p:blipFill>
        <p:spPr>
          <a:xfrm>
            <a:off x="5862913" y="2550283"/>
            <a:ext cx="592032" cy="558520"/>
          </a:xfrm>
          <a:prstGeom prst="rect">
            <a:avLst/>
          </a:prstGeom>
        </p:spPr>
      </p:pic>
      <p:pic>
        <p:nvPicPr>
          <p:cNvPr id="44" name="図 43"/>
          <p:cNvPicPr>
            <a:picLocks noChangeAspect="1"/>
          </p:cNvPicPr>
          <p:nvPr/>
        </p:nvPicPr>
        <p:blipFill>
          <a:blip r:embed="rId5">
            <a:clrChange>
              <a:clrFrom>
                <a:srgbClr val="FFFFFF"/>
              </a:clrFrom>
              <a:clrTo>
                <a:srgbClr val="FFFFFF">
                  <a:alpha val="0"/>
                </a:srgbClr>
              </a:clrTo>
            </a:clrChange>
          </a:blip>
          <a:stretch>
            <a:fillRect/>
          </a:stretch>
        </p:blipFill>
        <p:spPr>
          <a:xfrm>
            <a:off x="6770123" y="2822205"/>
            <a:ext cx="592032" cy="558520"/>
          </a:xfrm>
          <a:prstGeom prst="rect">
            <a:avLst/>
          </a:prstGeom>
        </p:spPr>
      </p:pic>
      <p:sp>
        <p:nvSpPr>
          <p:cNvPr id="48" name="矢印: 右 47"/>
          <p:cNvSpPr/>
          <p:nvPr/>
        </p:nvSpPr>
        <p:spPr>
          <a:xfrm>
            <a:off x="2115815" y="3780538"/>
            <a:ext cx="1042974" cy="6969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2000"/>
          </a:p>
        </p:txBody>
      </p:sp>
      <p:sp>
        <p:nvSpPr>
          <p:cNvPr id="49" name="矢印: 右 48"/>
          <p:cNvSpPr/>
          <p:nvPr/>
        </p:nvSpPr>
        <p:spPr>
          <a:xfrm>
            <a:off x="6975852" y="3776321"/>
            <a:ext cx="1042974" cy="6969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2000"/>
          </a:p>
        </p:txBody>
      </p:sp>
      <p:sp>
        <p:nvSpPr>
          <p:cNvPr id="50" name="テキスト ボックス 49"/>
          <p:cNvSpPr txBox="1"/>
          <p:nvPr/>
        </p:nvSpPr>
        <p:spPr>
          <a:xfrm>
            <a:off x="8064190" y="3472585"/>
            <a:ext cx="4216219" cy="1384995"/>
          </a:xfrm>
          <a:prstGeom prst="rect">
            <a:avLst/>
          </a:prstGeom>
          <a:noFill/>
        </p:spPr>
        <p:txBody>
          <a:bodyPr wrap="none" rtlCol="0">
            <a:spAutoFit/>
          </a:bodyPr>
          <a:lstStyle/>
          <a:p>
            <a:r>
              <a:rPr lang="ja-JP" altLang="en-US" sz="2800" dirty="0"/>
              <a:t>「</a:t>
            </a:r>
            <a:r>
              <a:rPr lang="en-US" altLang="ja-JP" sz="2800" dirty="0"/>
              <a:t>6</a:t>
            </a:r>
            <a:r>
              <a:rPr lang="ja-JP" altLang="en-US" sz="2800" dirty="0"/>
              <a:t>」</a:t>
            </a:r>
            <a:r>
              <a:rPr kumimoji="1" lang="ja-JP" altLang="en-US" sz="2800" dirty="0"/>
              <a:t>と認識できるか？</a:t>
            </a:r>
            <a:endParaRPr kumimoji="1" lang="en-US" altLang="ja-JP" sz="2800" dirty="0"/>
          </a:p>
          <a:p>
            <a:r>
              <a:rPr lang="ja-JP" altLang="en-US" sz="2800" dirty="0"/>
              <a:t>実際に</a:t>
            </a:r>
            <a:r>
              <a:rPr lang="en-US" altLang="ja-JP" sz="2800" dirty="0"/>
              <a:t>Python</a:t>
            </a:r>
            <a:r>
              <a:rPr lang="ja-JP" altLang="en-US" sz="2800" dirty="0"/>
              <a:t>で動かして</a:t>
            </a:r>
            <a:endParaRPr kumimoji="1" lang="en-US" altLang="ja-JP" sz="2800" dirty="0"/>
          </a:p>
          <a:p>
            <a:r>
              <a:rPr lang="ja-JP" altLang="en-US" sz="2800" dirty="0"/>
              <a:t>試してみよう！</a:t>
            </a:r>
            <a:endParaRPr kumimoji="1" lang="ja-JP" altLang="en-US" sz="2800" dirty="0"/>
          </a:p>
        </p:txBody>
      </p:sp>
      <p:sp>
        <p:nvSpPr>
          <p:cNvPr id="51" name="テキスト ボックス 50"/>
          <p:cNvSpPr txBox="1"/>
          <p:nvPr/>
        </p:nvSpPr>
        <p:spPr>
          <a:xfrm rot="20477125">
            <a:off x="233012" y="3111436"/>
            <a:ext cx="1644716" cy="414055"/>
          </a:xfrm>
          <a:prstGeom prst="rect">
            <a:avLst/>
          </a:prstGeom>
          <a:noFill/>
        </p:spPr>
        <p:txBody>
          <a:bodyPr wrap="none" rtlCol="0">
            <a:spAutoFit/>
          </a:bodyPr>
          <a:lstStyle/>
          <a:p>
            <a:r>
              <a:rPr lang="ja-JP" altLang="en-US" sz="2000" dirty="0"/>
              <a:t>例えば「</a:t>
            </a:r>
            <a:r>
              <a:rPr lang="en-US" altLang="ja-JP" sz="2000" dirty="0"/>
              <a:t>6</a:t>
            </a:r>
            <a:r>
              <a:rPr lang="ja-JP" altLang="en-US" sz="2000" dirty="0"/>
              <a:t>」</a:t>
            </a:r>
            <a:endParaRPr kumimoji="1" lang="ja-JP" altLang="en-US" sz="2000" dirty="0"/>
          </a:p>
        </p:txBody>
      </p:sp>
      <p:sp>
        <p:nvSpPr>
          <p:cNvPr id="53" name="テキスト ボックス 52"/>
          <p:cNvSpPr txBox="1"/>
          <p:nvPr/>
        </p:nvSpPr>
        <p:spPr>
          <a:xfrm>
            <a:off x="207135" y="2468797"/>
            <a:ext cx="2339102"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400" dirty="0"/>
              <a:t>検証用のデータ</a:t>
            </a:r>
            <a:endParaRPr kumimoji="1" lang="ja-JP" altLang="en-US" sz="2400" dirty="0"/>
          </a:p>
        </p:txBody>
      </p:sp>
    </p:spTree>
    <p:extLst>
      <p:ext uri="{BB962C8B-B14F-4D97-AF65-F5344CB8AC3E}">
        <p14:creationId xmlns:p14="http://schemas.microsoft.com/office/powerpoint/2010/main" val="375044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ということで、一通りのおさらい</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53</a:t>
            </a:fld>
            <a:endParaRPr kumimoji="1" lang="ja-JP" altLang="en-US"/>
          </a:p>
        </p:txBody>
      </p:sp>
    </p:spTree>
    <p:extLst>
      <p:ext uri="{BB962C8B-B14F-4D97-AF65-F5344CB8AC3E}">
        <p14:creationId xmlns:p14="http://schemas.microsoft.com/office/powerpoint/2010/main" val="3342710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fontScale="90000"/>
          </a:bodyPr>
          <a:lstStyle/>
          <a:p>
            <a:r>
              <a:rPr lang="ja-JP" altLang="en-US" dirty="0"/>
              <a:t>（ちょいと脱線）</a:t>
            </a:r>
            <a:br>
              <a:rPr lang="en-US" altLang="ja-JP" dirty="0"/>
            </a:br>
            <a:r>
              <a:rPr lang="ja-JP" altLang="en-US" dirty="0"/>
              <a:t>ディープラーニングでなぜ</a:t>
            </a:r>
            <a:r>
              <a:rPr lang="en-US" altLang="ja-JP" dirty="0"/>
              <a:t>Python</a:t>
            </a:r>
            <a:r>
              <a:rPr lang="ja-JP" altLang="en-US" dirty="0"/>
              <a:t>なのか？</a:t>
            </a:r>
            <a:endParaRPr kumimoji="1" lang="ja-JP" altLang="en-US" dirty="0"/>
          </a:p>
        </p:txBody>
      </p:sp>
      <p:sp>
        <p:nvSpPr>
          <p:cNvPr id="5" name="スクロール: 横 4"/>
          <p:cNvSpPr/>
          <p:nvPr/>
        </p:nvSpPr>
        <p:spPr>
          <a:xfrm>
            <a:off x="3713384" y="5793642"/>
            <a:ext cx="7791719" cy="767461"/>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キラーアプリとして</a:t>
            </a:r>
            <a:r>
              <a:rPr lang="en-US" altLang="ja-JP" sz="2800" u="sng" dirty="0" err="1"/>
              <a:t>NumPy</a:t>
            </a:r>
            <a:r>
              <a:rPr lang="ja-JP" altLang="en-US" sz="2800" dirty="0"/>
              <a:t>の存在が大きい</a:t>
            </a:r>
          </a:p>
        </p:txBody>
      </p:sp>
      <p:sp>
        <p:nvSpPr>
          <p:cNvPr id="7" name="四角形: 角を丸くする 6"/>
          <p:cNvSpPr/>
          <p:nvPr/>
        </p:nvSpPr>
        <p:spPr>
          <a:xfrm>
            <a:off x="850761" y="4188744"/>
            <a:ext cx="6207617" cy="57954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dirty="0">
                <a:solidFill>
                  <a:schemeClr val="bg1"/>
                </a:solidFill>
              </a:rPr>
              <a:t>Python</a:t>
            </a:r>
            <a:r>
              <a:rPr lang="en-US" altLang="ja-JP" sz="2400" dirty="0">
                <a:solidFill>
                  <a:schemeClr val="bg1"/>
                </a:solidFill>
              </a:rPr>
              <a:t>(</a:t>
            </a:r>
            <a:r>
              <a:rPr kumimoji="1" lang="ja-JP" altLang="en-US" sz="2400" dirty="0">
                <a:solidFill>
                  <a:schemeClr val="bg1"/>
                </a:solidFill>
              </a:rPr>
              <a:t>プログラム言語</a:t>
            </a:r>
            <a:r>
              <a:rPr kumimoji="1" lang="en-US" altLang="ja-JP" sz="2400" dirty="0">
                <a:solidFill>
                  <a:schemeClr val="bg1"/>
                </a:solidFill>
              </a:rPr>
              <a:t>)</a:t>
            </a:r>
            <a:endParaRPr kumimoji="1" lang="ja-JP" altLang="en-US" sz="2400" dirty="0">
              <a:solidFill>
                <a:schemeClr val="bg1"/>
              </a:solidFill>
            </a:endParaRPr>
          </a:p>
        </p:txBody>
      </p:sp>
      <p:sp>
        <p:nvSpPr>
          <p:cNvPr id="8" name="四角形: 角を丸くする 7"/>
          <p:cNvSpPr/>
          <p:nvPr/>
        </p:nvSpPr>
        <p:spPr>
          <a:xfrm>
            <a:off x="1076141" y="3738597"/>
            <a:ext cx="5756856" cy="57954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err="1">
                <a:solidFill>
                  <a:schemeClr val="tx1"/>
                </a:solidFill>
              </a:rPr>
              <a:t>NumPy</a:t>
            </a:r>
            <a:r>
              <a:rPr kumimoji="1" lang="ja-JP" altLang="en-US" sz="2400" dirty="0">
                <a:solidFill>
                  <a:schemeClr val="tx1"/>
                </a:solidFill>
              </a:rPr>
              <a:t>ライブラリ</a:t>
            </a:r>
          </a:p>
        </p:txBody>
      </p:sp>
      <p:sp>
        <p:nvSpPr>
          <p:cNvPr id="15" name="正方形/長方形 14"/>
          <p:cNvSpPr/>
          <p:nvPr/>
        </p:nvSpPr>
        <p:spPr>
          <a:xfrm>
            <a:off x="7118591" y="2552337"/>
            <a:ext cx="4941691" cy="1938992"/>
          </a:xfrm>
          <a:prstGeom prst="rect">
            <a:avLst/>
          </a:prstGeom>
        </p:spPr>
        <p:txBody>
          <a:bodyPr wrap="square">
            <a:spAutoFit/>
          </a:bodyPr>
          <a:lstStyle/>
          <a:p>
            <a:r>
              <a:rPr lang="en-US" altLang="ja-JP" sz="2000" dirty="0"/>
              <a:t>Python</a:t>
            </a:r>
            <a:r>
              <a:rPr lang="ja-JP" altLang="en-US" sz="2000" dirty="0" err="1"/>
              <a:t>には</a:t>
            </a:r>
            <a:r>
              <a:rPr lang="ja-JP" altLang="en-US" sz="2000" dirty="0"/>
              <a:t>ディープラーニングのみならず、科学技術分野に有用なライブラリが豊富。</a:t>
            </a:r>
            <a:endParaRPr lang="en-US" altLang="ja-JP" sz="2000" dirty="0"/>
          </a:p>
          <a:p>
            <a:r>
              <a:rPr lang="ja-JP" altLang="en-US" sz="2000" dirty="0"/>
              <a:t>その土台を支えるのが、行列に関する演算を高速に・手軽に行うための</a:t>
            </a:r>
            <a:r>
              <a:rPr lang="en-US" altLang="ja-JP" sz="2000" dirty="0" err="1"/>
              <a:t>NumPy</a:t>
            </a:r>
            <a:r>
              <a:rPr lang="ja-JP" altLang="en-US" sz="2000" u="sng" dirty="0"/>
              <a:t>ライブラリ</a:t>
            </a:r>
            <a:r>
              <a:rPr lang="ja-JP" altLang="en-US" sz="2000" dirty="0"/>
              <a:t>。</a:t>
            </a:r>
            <a:endParaRPr lang="ja-JP" altLang="en-US" sz="2000" u="sng" dirty="0"/>
          </a:p>
        </p:txBody>
      </p:sp>
      <p:sp>
        <p:nvSpPr>
          <p:cNvPr id="18" name="テキスト ボックス 17"/>
          <p:cNvSpPr txBox="1"/>
          <p:nvPr/>
        </p:nvSpPr>
        <p:spPr>
          <a:xfrm>
            <a:off x="7277678" y="4682159"/>
            <a:ext cx="462351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dirty="0"/>
              <a:t>便利なコマンド・関数をパッケージにして、広く他の人にも使えるようにしたもの</a:t>
            </a:r>
            <a:endParaRPr kumimoji="1" lang="ja-JP" altLang="en-US" dirty="0"/>
          </a:p>
        </p:txBody>
      </p:sp>
      <p:cxnSp>
        <p:nvCxnSpPr>
          <p:cNvPr id="20" name="直線コネクタ 19"/>
          <p:cNvCxnSpPr>
            <a:cxnSpLocks/>
          </p:cNvCxnSpPr>
          <p:nvPr/>
        </p:nvCxnSpPr>
        <p:spPr>
          <a:xfrm>
            <a:off x="7928264" y="4386261"/>
            <a:ext cx="412457" cy="281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54</a:t>
            </a:fld>
            <a:endParaRPr kumimoji="1" lang="ja-JP" altLang="en-US"/>
          </a:p>
        </p:txBody>
      </p:sp>
      <p:sp>
        <p:nvSpPr>
          <p:cNvPr id="21" name="四角形: 角を丸くする 7"/>
          <p:cNvSpPr/>
          <p:nvPr/>
        </p:nvSpPr>
        <p:spPr>
          <a:xfrm>
            <a:off x="1406649" y="3211484"/>
            <a:ext cx="5150370" cy="6437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2400" dirty="0">
                <a:solidFill>
                  <a:schemeClr val="bg1"/>
                </a:solidFill>
              </a:rPr>
              <a:t>SciPy</a:t>
            </a:r>
            <a:r>
              <a:rPr kumimoji="1" lang="ja-JP" altLang="en-US" sz="2400" dirty="0">
                <a:solidFill>
                  <a:schemeClr val="bg1"/>
                </a:solidFill>
              </a:rPr>
              <a:t>ライブラリ</a:t>
            </a:r>
          </a:p>
        </p:txBody>
      </p:sp>
      <p:sp>
        <p:nvSpPr>
          <p:cNvPr id="23" name="四角形: 角を丸くする 7"/>
          <p:cNvSpPr/>
          <p:nvPr/>
        </p:nvSpPr>
        <p:spPr>
          <a:xfrm>
            <a:off x="1515072" y="2679382"/>
            <a:ext cx="2691538" cy="643717"/>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2400" dirty="0" err="1">
                <a:solidFill>
                  <a:schemeClr val="bg1"/>
                </a:solidFill>
              </a:rPr>
              <a:t>SciKit</a:t>
            </a:r>
            <a:r>
              <a:rPr kumimoji="1" lang="ja-JP" altLang="en-US" sz="2400" dirty="0">
                <a:solidFill>
                  <a:schemeClr val="bg1"/>
                </a:solidFill>
              </a:rPr>
              <a:t>ライブラリ</a:t>
            </a:r>
          </a:p>
        </p:txBody>
      </p:sp>
      <p:sp>
        <p:nvSpPr>
          <p:cNvPr id="24" name="四角形: 角を丸くする 7"/>
          <p:cNvSpPr/>
          <p:nvPr/>
        </p:nvSpPr>
        <p:spPr>
          <a:xfrm>
            <a:off x="3940935" y="2679381"/>
            <a:ext cx="2555871"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2400" dirty="0">
                <a:solidFill>
                  <a:schemeClr val="bg1"/>
                </a:solidFill>
              </a:rPr>
              <a:t>○○ライブラリ</a:t>
            </a:r>
          </a:p>
        </p:txBody>
      </p:sp>
      <p:sp>
        <p:nvSpPr>
          <p:cNvPr id="25" name="四角形: 角を丸くする 7"/>
          <p:cNvSpPr/>
          <p:nvPr/>
        </p:nvSpPr>
        <p:spPr>
          <a:xfrm>
            <a:off x="1987286" y="2081074"/>
            <a:ext cx="2691538"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kumimoji="1" lang="en-US" altLang="ja-JP" sz="2400" dirty="0">
                <a:solidFill>
                  <a:schemeClr val="bg1"/>
                </a:solidFill>
              </a:rPr>
              <a:t>   </a:t>
            </a:r>
            <a:r>
              <a:rPr kumimoji="1" lang="en-US" altLang="ja-JP" sz="2400" dirty="0" err="1">
                <a:solidFill>
                  <a:schemeClr val="bg1"/>
                </a:solidFill>
              </a:rPr>
              <a:t>Keras</a:t>
            </a:r>
            <a:endParaRPr kumimoji="1" lang="ja-JP" altLang="en-US" sz="2400" dirty="0">
              <a:solidFill>
                <a:schemeClr val="bg1"/>
              </a:solidFill>
            </a:endParaRPr>
          </a:p>
        </p:txBody>
      </p:sp>
      <p:sp>
        <p:nvSpPr>
          <p:cNvPr id="26" name="四角形: 角を丸くする 7"/>
          <p:cNvSpPr/>
          <p:nvPr/>
        </p:nvSpPr>
        <p:spPr>
          <a:xfrm>
            <a:off x="3333055" y="2234402"/>
            <a:ext cx="2691538"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sz="2400" dirty="0" err="1">
                <a:solidFill>
                  <a:schemeClr val="bg1"/>
                </a:solidFill>
              </a:rPr>
              <a:t>Tensorflow</a:t>
            </a:r>
            <a:endParaRPr kumimoji="1" lang="ja-JP" altLang="en-US" sz="2400" dirty="0">
              <a:solidFill>
                <a:schemeClr val="bg1"/>
              </a:solidFill>
            </a:endParaRPr>
          </a:p>
        </p:txBody>
      </p:sp>
    </p:spTree>
    <p:extLst>
      <p:ext uri="{BB962C8B-B14F-4D97-AF65-F5344CB8AC3E}">
        <p14:creationId xmlns:p14="http://schemas.microsoft.com/office/powerpoint/2010/main" val="2644028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17FB9C-14A0-4500-ABFE-9056FD56E21F}"/>
              </a:ext>
            </a:extLst>
          </p:cNvPr>
          <p:cNvSpPr>
            <a:spLocks noGrp="1"/>
          </p:cNvSpPr>
          <p:nvPr>
            <p:ph type="title"/>
          </p:nvPr>
        </p:nvSpPr>
        <p:spPr/>
        <p:txBody>
          <a:bodyPr/>
          <a:lstStyle/>
          <a:p>
            <a:r>
              <a:rPr kumimoji="1" lang="ja-JP" altLang="en-US" dirty="0"/>
              <a:t>パラメータとハイパーパラメータ</a:t>
            </a:r>
          </a:p>
        </p:txBody>
      </p:sp>
      <p:sp>
        <p:nvSpPr>
          <p:cNvPr id="3" name="スライド番号プレースホルダー 2">
            <a:extLst>
              <a:ext uri="{FF2B5EF4-FFF2-40B4-BE49-F238E27FC236}">
                <a16:creationId xmlns:a16="http://schemas.microsoft.com/office/drawing/2014/main" id="{2CBF1E46-519C-4920-BE06-46373A1B8EB5}"/>
              </a:ext>
            </a:extLst>
          </p:cNvPr>
          <p:cNvSpPr>
            <a:spLocks noGrp="1"/>
          </p:cNvSpPr>
          <p:nvPr>
            <p:ph type="sldNum" sz="quarter" idx="12"/>
          </p:nvPr>
        </p:nvSpPr>
        <p:spPr/>
        <p:txBody>
          <a:bodyPr/>
          <a:lstStyle/>
          <a:p>
            <a:fld id="{8AEBDCA3-918C-4541-BF84-4F93CF1796EA}" type="slidenum">
              <a:rPr kumimoji="1" lang="ja-JP" altLang="en-US" smtClean="0"/>
              <a:t>55</a:t>
            </a:fld>
            <a:endParaRPr kumimoji="1" lang="ja-JP" altLang="en-US"/>
          </a:p>
        </p:txBody>
      </p:sp>
      <p:sp>
        <p:nvSpPr>
          <p:cNvPr id="8" name="正方形/長方形 7">
            <a:extLst>
              <a:ext uri="{FF2B5EF4-FFF2-40B4-BE49-F238E27FC236}">
                <a16:creationId xmlns:a16="http://schemas.microsoft.com/office/drawing/2014/main" id="{E20BC727-6451-4119-8F81-4ECB9E8A4DA7}"/>
              </a:ext>
            </a:extLst>
          </p:cNvPr>
          <p:cNvSpPr/>
          <p:nvPr/>
        </p:nvSpPr>
        <p:spPr>
          <a:xfrm>
            <a:off x="838200" y="1933089"/>
            <a:ext cx="4174541" cy="1384995"/>
          </a:xfrm>
          <a:prstGeom prst="rect">
            <a:avLst/>
          </a:prstGeom>
        </p:spPr>
        <p:txBody>
          <a:bodyPr wrap="none">
            <a:spAutoFit/>
          </a:bodyPr>
          <a:lstStyle/>
          <a:p>
            <a:r>
              <a:rPr lang="ja-JP" altLang="en-US" sz="2800" dirty="0"/>
              <a:t>パラメータ</a:t>
            </a:r>
            <a:endParaRPr lang="en-US" altLang="ja-JP" sz="2800" dirty="0"/>
          </a:p>
          <a:p>
            <a:r>
              <a:rPr lang="en-US" altLang="ja-JP" sz="2800" dirty="0"/>
              <a:t>W1, W2, W3, b1, b2, b3</a:t>
            </a:r>
          </a:p>
          <a:p>
            <a:r>
              <a:rPr lang="en-US" altLang="ja-JP" sz="2800" dirty="0"/>
              <a:t> (</a:t>
            </a:r>
            <a:r>
              <a:rPr lang="ja-JP" altLang="en-US" sz="2800" dirty="0"/>
              <a:t>全部で</a:t>
            </a:r>
            <a:r>
              <a:rPr lang="en-US" altLang="ja-JP" sz="2800" dirty="0"/>
              <a:t>45,350</a:t>
            </a:r>
            <a:r>
              <a:rPr lang="ja-JP" altLang="en-US" sz="2800" dirty="0"/>
              <a:t>個の数字</a:t>
            </a:r>
            <a:r>
              <a:rPr lang="en-US" altLang="ja-JP" sz="2800" dirty="0"/>
              <a:t>)</a:t>
            </a:r>
            <a:endParaRPr lang="ja-JP" altLang="en-US" sz="2800" dirty="0"/>
          </a:p>
        </p:txBody>
      </p:sp>
      <p:sp>
        <p:nvSpPr>
          <p:cNvPr id="9" name="正方形/長方形 8">
            <a:extLst>
              <a:ext uri="{FF2B5EF4-FFF2-40B4-BE49-F238E27FC236}">
                <a16:creationId xmlns:a16="http://schemas.microsoft.com/office/drawing/2014/main" id="{DA2A4708-9FA0-474D-AA07-4175D2FBA5BB}"/>
              </a:ext>
            </a:extLst>
          </p:cNvPr>
          <p:cNvSpPr/>
          <p:nvPr/>
        </p:nvSpPr>
        <p:spPr>
          <a:xfrm>
            <a:off x="5859174" y="2363976"/>
            <a:ext cx="2339102" cy="523220"/>
          </a:xfrm>
          <a:prstGeom prst="rect">
            <a:avLst/>
          </a:prstGeom>
        </p:spPr>
        <p:txBody>
          <a:bodyPr wrap="none">
            <a:spAutoFit/>
          </a:bodyPr>
          <a:lstStyle/>
          <a:p>
            <a:r>
              <a:rPr lang="ja-JP" altLang="en-US" sz="2800" dirty="0"/>
              <a:t>計算で求める</a:t>
            </a:r>
          </a:p>
        </p:txBody>
      </p:sp>
      <p:cxnSp>
        <p:nvCxnSpPr>
          <p:cNvPr id="11" name="直線矢印コネクタ 10">
            <a:extLst>
              <a:ext uri="{FF2B5EF4-FFF2-40B4-BE49-F238E27FC236}">
                <a16:creationId xmlns:a16="http://schemas.microsoft.com/office/drawing/2014/main" id="{874EC8BA-04C3-41C8-B6EF-16F471E7362D}"/>
              </a:ext>
            </a:extLst>
          </p:cNvPr>
          <p:cNvCxnSpPr>
            <a:cxnSpLocks/>
          </p:cNvCxnSpPr>
          <p:nvPr/>
        </p:nvCxnSpPr>
        <p:spPr>
          <a:xfrm flipH="1">
            <a:off x="4945486" y="2625586"/>
            <a:ext cx="7984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9E5FABEF-6C49-495E-BABA-F7006A889E98}"/>
              </a:ext>
            </a:extLst>
          </p:cNvPr>
          <p:cNvSpPr/>
          <p:nvPr/>
        </p:nvSpPr>
        <p:spPr>
          <a:xfrm>
            <a:off x="838200" y="3867179"/>
            <a:ext cx="3518912" cy="2246769"/>
          </a:xfrm>
          <a:prstGeom prst="rect">
            <a:avLst/>
          </a:prstGeom>
        </p:spPr>
        <p:txBody>
          <a:bodyPr wrap="none">
            <a:spAutoFit/>
          </a:bodyPr>
          <a:lstStyle/>
          <a:p>
            <a:r>
              <a:rPr lang="ja-JP" altLang="en-US" sz="2800" dirty="0"/>
              <a:t>ハイパーパラメータ</a:t>
            </a:r>
            <a:endParaRPr lang="en-US" altLang="ja-JP" sz="2800" dirty="0"/>
          </a:p>
          <a:p>
            <a:pPr marL="457200" indent="-457200">
              <a:buFont typeface="Arial" panose="020B0604020202020204" pitchFamily="34" charset="0"/>
              <a:buChar char="•"/>
            </a:pPr>
            <a:r>
              <a:rPr lang="ja-JP" altLang="en-US" sz="2800" dirty="0"/>
              <a:t>何層にするか</a:t>
            </a:r>
            <a:endParaRPr lang="en-US" altLang="ja-JP" sz="2800" dirty="0"/>
          </a:p>
          <a:p>
            <a:pPr marL="457200" indent="-457200">
              <a:buFont typeface="Arial" panose="020B0604020202020204" pitchFamily="34" charset="0"/>
              <a:buChar char="•"/>
            </a:pPr>
            <a:r>
              <a:rPr lang="ja-JP" altLang="en-US" sz="2800" dirty="0"/>
              <a:t>各層のノードの数</a:t>
            </a:r>
            <a:endParaRPr lang="en-US" altLang="ja-JP" sz="2800" dirty="0"/>
          </a:p>
          <a:p>
            <a:pPr marL="457200" indent="-457200">
              <a:buFont typeface="Arial" panose="020B0604020202020204" pitchFamily="34" charset="0"/>
              <a:buChar char="•"/>
            </a:pPr>
            <a:r>
              <a:rPr lang="ja-JP" altLang="en-US" sz="2800" dirty="0"/>
              <a:t>活性化関数の種類</a:t>
            </a:r>
            <a:endParaRPr lang="en-US" altLang="ja-JP" sz="2800" dirty="0"/>
          </a:p>
          <a:p>
            <a:pPr marL="457200" indent="-457200">
              <a:buFont typeface="Arial" panose="020B0604020202020204" pitchFamily="34" charset="0"/>
              <a:buChar char="•"/>
            </a:pPr>
            <a:r>
              <a:rPr lang="en-US" altLang="ja-JP" sz="2800" dirty="0"/>
              <a:t>…</a:t>
            </a:r>
          </a:p>
        </p:txBody>
      </p:sp>
      <p:sp>
        <p:nvSpPr>
          <p:cNvPr id="14" name="正方形/長方形 13">
            <a:extLst>
              <a:ext uri="{FF2B5EF4-FFF2-40B4-BE49-F238E27FC236}">
                <a16:creationId xmlns:a16="http://schemas.microsoft.com/office/drawing/2014/main" id="{51873127-0EFA-4CC1-A189-A16BD180C3FD}"/>
              </a:ext>
            </a:extLst>
          </p:cNvPr>
          <p:cNvSpPr/>
          <p:nvPr/>
        </p:nvSpPr>
        <p:spPr>
          <a:xfrm>
            <a:off x="5859174" y="4023234"/>
            <a:ext cx="3164308" cy="1138773"/>
          </a:xfrm>
          <a:prstGeom prst="rect">
            <a:avLst/>
          </a:prstGeom>
        </p:spPr>
        <p:txBody>
          <a:bodyPr wrap="square">
            <a:spAutoFit/>
          </a:bodyPr>
          <a:lstStyle/>
          <a:p>
            <a:r>
              <a:rPr lang="ja-JP" altLang="en-US" sz="2800" dirty="0"/>
              <a:t>人による設計</a:t>
            </a:r>
            <a:endParaRPr lang="en-US" altLang="ja-JP" sz="2800" dirty="0"/>
          </a:p>
          <a:p>
            <a:r>
              <a:rPr lang="ja-JP" altLang="en-US" sz="2000" dirty="0"/>
              <a:t>何度も計算させながら試行錯誤を繰り返す</a:t>
            </a:r>
          </a:p>
        </p:txBody>
      </p:sp>
      <p:cxnSp>
        <p:nvCxnSpPr>
          <p:cNvPr id="15" name="直線矢印コネクタ 14">
            <a:extLst>
              <a:ext uri="{FF2B5EF4-FFF2-40B4-BE49-F238E27FC236}">
                <a16:creationId xmlns:a16="http://schemas.microsoft.com/office/drawing/2014/main" id="{14FFDA09-A664-4B32-ABD9-E5CB51C6F27B}"/>
              </a:ext>
            </a:extLst>
          </p:cNvPr>
          <p:cNvCxnSpPr>
            <a:cxnSpLocks/>
          </p:cNvCxnSpPr>
          <p:nvPr/>
        </p:nvCxnSpPr>
        <p:spPr>
          <a:xfrm flipH="1">
            <a:off x="4945486" y="4284844"/>
            <a:ext cx="7984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右中かっこ 15">
            <a:extLst>
              <a:ext uri="{FF2B5EF4-FFF2-40B4-BE49-F238E27FC236}">
                <a16:creationId xmlns:a16="http://schemas.microsoft.com/office/drawing/2014/main" id="{6AB83A13-86FC-4CF6-AB53-F64278D9773F}"/>
              </a:ext>
            </a:extLst>
          </p:cNvPr>
          <p:cNvSpPr/>
          <p:nvPr/>
        </p:nvSpPr>
        <p:spPr>
          <a:xfrm>
            <a:off x="8634657" y="2280960"/>
            <a:ext cx="504023" cy="3385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707F02D-F513-4926-BB68-815122BE2C1F}"/>
              </a:ext>
            </a:extLst>
          </p:cNvPr>
          <p:cNvSpPr/>
          <p:nvPr/>
        </p:nvSpPr>
        <p:spPr>
          <a:xfrm>
            <a:off x="9290286" y="3373738"/>
            <a:ext cx="2623877" cy="1200329"/>
          </a:xfrm>
          <a:prstGeom prst="rect">
            <a:avLst/>
          </a:prstGeom>
        </p:spPr>
        <p:txBody>
          <a:bodyPr wrap="square">
            <a:spAutoFit/>
          </a:bodyPr>
          <a:lstStyle/>
          <a:p>
            <a:r>
              <a:rPr lang="ja-JP" altLang="en-US" sz="2400" dirty="0"/>
              <a:t>より高いコンピュータの計算能力が求められる</a:t>
            </a:r>
          </a:p>
        </p:txBody>
      </p:sp>
    </p:spTree>
    <p:extLst>
      <p:ext uri="{BB962C8B-B14F-4D97-AF65-F5344CB8AC3E}">
        <p14:creationId xmlns:p14="http://schemas.microsoft.com/office/powerpoint/2010/main" val="2527847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ハイパーパラメータ探求を体感</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56</a:t>
            </a:fld>
            <a:endParaRPr kumimoji="1" lang="ja-JP" altLang="en-US"/>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65419" y="1661038"/>
            <a:ext cx="4340802" cy="480210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8565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パラメータの更新手法の数々</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57</a:t>
            </a:fld>
            <a:endParaRPr kumimoji="1" lang="ja-JP" alt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021" y="1502988"/>
            <a:ext cx="4067175"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0610" y="3662980"/>
            <a:ext cx="4399568" cy="3041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9828" y="3966716"/>
            <a:ext cx="116205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96374" y="1241484"/>
            <a:ext cx="3171783" cy="280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96374" y="4044296"/>
            <a:ext cx="3153180" cy="2771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858712" y="2450078"/>
            <a:ext cx="3153179" cy="2762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712513" y="4087383"/>
            <a:ext cx="1409700"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917685" y="1367056"/>
            <a:ext cx="111442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283737" y="3691105"/>
            <a:ext cx="66877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kumimoji="1" lang="en-US" altLang="ja-JP" dirty="0"/>
              <a:t>SDG</a:t>
            </a:r>
            <a:endParaRPr kumimoji="1" lang="ja-JP" altLang="en-US" dirty="0"/>
          </a:p>
        </p:txBody>
      </p:sp>
      <p:sp>
        <p:nvSpPr>
          <p:cNvPr id="17" name="テキスト ボックス 16"/>
          <p:cNvSpPr txBox="1"/>
          <p:nvPr/>
        </p:nvSpPr>
        <p:spPr>
          <a:xfrm>
            <a:off x="5044875" y="1318322"/>
            <a:ext cx="140294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kumimoji="1" lang="en-US" altLang="ja-JP" dirty="0"/>
              <a:t>Momentum</a:t>
            </a:r>
            <a:endParaRPr kumimoji="1" lang="ja-JP" altLang="en-US" dirty="0"/>
          </a:p>
        </p:txBody>
      </p:sp>
      <p:sp>
        <p:nvSpPr>
          <p:cNvPr id="18" name="テキスト ボックス 17"/>
          <p:cNvSpPr txBox="1"/>
          <p:nvPr/>
        </p:nvSpPr>
        <p:spPr>
          <a:xfrm>
            <a:off x="5044875" y="4087383"/>
            <a:ext cx="110799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kumimoji="1" lang="en-US" altLang="ja-JP" dirty="0" err="1"/>
              <a:t>AdaGrad</a:t>
            </a:r>
            <a:endParaRPr kumimoji="1" lang="ja-JP" altLang="en-US" dirty="0"/>
          </a:p>
        </p:txBody>
      </p:sp>
      <p:sp>
        <p:nvSpPr>
          <p:cNvPr id="19" name="テキスト ボックス 18"/>
          <p:cNvSpPr txBox="1"/>
          <p:nvPr/>
        </p:nvSpPr>
        <p:spPr>
          <a:xfrm>
            <a:off x="8938000" y="2461332"/>
            <a:ext cx="79380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kumimoji="1" lang="en-US" altLang="ja-JP" dirty="0"/>
              <a:t>Adam</a:t>
            </a:r>
            <a:endParaRPr kumimoji="1" lang="ja-JP" altLang="en-US" dirty="0"/>
          </a:p>
        </p:txBody>
      </p:sp>
      <p:cxnSp>
        <p:nvCxnSpPr>
          <p:cNvPr id="7" name="直線コネクタ 6"/>
          <p:cNvCxnSpPr/>
          <p:nvPr/>
        </p:nvCxnSpPr>
        <p:spPr>
          <a:xfrm>
            <a:off x="283737" y="6704542"/>
            <a:ext cx="53714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755193" y="187035"/>
            <a:ext cx="3360215" cy="276999"/>
          </a:xfrm>
          <a:prstGeom prst="rect">
            <a:avLst/>
          </a:prstGeom>
          <a:noFill/>
        </p:spPr>
        <p:txBody>
          <a:bodyPr wrap="none" rtlCol="0">
            <a:spAutoFit/>
          </a:bodyPr>
          <a:lstStyle/>
          <a:p>
            <a:r>
              <a:rPr lang="ja-JP" altLang="en-US" sz="1200" dirty="0"/>
              <a:t>ゼロから作る</a:t>
            </a:r>
            <a:r>
              <a:rPr lang="en-US" altLang="ja-JP" sz="1200" dirty="0"/>
              <a:t>Deep Learning</a:t>
            </a:r>
            <a:r>
              <a:rPr lang="ja-JP" altLang="en-US" sz="1200" dirty="0"/>
              <a:t> </a:t>
            </a:r>
            <a:r>
              <a:rPr lang="en-US" altLang="ja-JP" sz="1200" dirty="0"/>
              <a:t>6</a:t>
            </a:r>
            <a:r>
              <a:rPr lang="ja-JP" altLang="en-US" sz="1200" dirty="0"/>
              <a:t>章より図を抜粋</a:t>
            </a:r>
            <a:endParaRPr kumimoji="1" lang="ja-JP" altLang="en-US" sz="1200" dirty="0"/>
          </a:p>
        </p:txBody>
      </p:sp>
    </p:spTree>
    <p:extLst>
      <p:ext uri="{BB962C8B-B14F-4D97-AF65-F5344CB8AC3E}">
        <p14:creationId xmlns:p14="http://schemas.microsoft.com/office/powerpoint/2010/main" val="287578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84CE58-C3EE-475B-B4C1-F932A35B34C5}"/>
              </a:ext>
            </a:extLst>
          </p:cNvPr>
          <p:cNvSpPr>
            <a:spLocks noGrp="1"/>
          </p:cNvSpPr>
          <p:nvPr>
            <p:ph type="title"/>
          </p:nvPr>
        </p:nvSpPr>
        <p:spPr/>
        <p:txBody>
          <a:bodyPr/>
          <a:lstStyle/>
          <a:p>
            <a:r>
              <a:rPr lang="ja-JP" altLang="en-US" dirty="0"/>
              <a:t>さらに精度を上げる</a:t>
            </a:r>
            <a:br>
              <a:rPr lang="en-US" altLang="ja-JP" dirty="0"/>
            </a:br>
            <a:r>
              <a:rPr lang="en-US" altLang="ja-JP" dirty="0"/>
              <a:t>~</a:t>
            </a:r>
            <a:r>
              <a:rPr lang="ja-JP" altLang="en-US" dirty="0"/>
              <a:t>畳み込みニューラルネットワーク</a:t>
            </a:r>
            <a:r>
              <a:rPr lang="en-US" altLang="ja-JP" dirty="0"/>
              <a:t>~</a:t>
            </a:r>
            <a:endParaRPr kumimoji="1" lang="ja-JP" altLang="en-US" dirty="0"/>
          </a:p>
        </p:txBody>
      </p:sp>
      <p:sp>
        <p:nvSpPr>
          <p:cNvPr id="3" name="スライド番号プレースホルダー 2">
            <a:extLst>
              <a:ext uri="{FF2B5EF4-FFF2-40B4-BE49-F238E27FC236}">
                <a16:creationId xmlns:a16="http://schemas.microsoft.com/office/drawing/2014/main" id="{CC71B252-AFBF-48C2-A334-8258DC2B495F}"/>
              </a:ext>
            </a:extLst>
          </p:cNvPr>
          <p:cNvSpPr>
            <a:spLocks noGrp="1"/>
          </p:cNvSpPr>
          <p:nvPr>
            <p:ph type="sldNum" sz="quarter" idx="12"/>
          </p:nvPr>
        </p:nvSpPr>
        <p:spPr/>
        <p:txBody>
          <a:bodyPr/>
          <a:lstStyle/>
          <a:p>
            <a:fld id="{8AEBDCA3-918C-4541-BF84-4F93CF1796EA}" type="slidenum">
              <a:rPr kumimoji="1" lang="ja-JP" altLang="en-US" smtClean="0"/>
              <a:t>58</a:t>
            </a:fld>
            <a:endParaRPr kumimoji="1" lang="ja-JP" altLang="en-US"/>
          </a:p>
        </p:txBody>
      </p:sp>
      <p:pic>
        <p:nvPicPr>
          <p:cNvPr id="4" name="図 3">
            <a:extLst>
              <a:ext uri="{FF2B5EF4-FFF2-40B4-BE49-F238E27FC236}">
                <a16:creationId xmlns:a16="http://schemas.microsoft.com/office/drawing/2014/main" id="{51D532E6-33A0-4AC1-93B6-25ED9742B5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8029" y="1814279"/>
            <a:ext cx="5139122" cy="4418480"/>
          </a:xfrm>
          <a:prstGeom prst="rect">
            <a:avLst/>
          </a:prstGeom>
        </p:spPr>
      </p:pic>
      <p:sp>
        <p:nvSpPr>
          <p:cNvPr id="5" name="テキスト ボックス 4">
            <a:extLst>
              <a:ext uri="{FF2B5EF4-FFF2-40B4-BE49-F238E27FC236}">
                <a16:creationId xmlns:a16="http://schemas.microsoft.com/office/drawing/2014/main" id="{55A1D024-3E90-4F23-8234-22DB3AF022D9}"/>
              </a:ext>
            </a:extLst>
          </p:cNvPr>
          <p:cNvSpPr txBox="1"/>
          <p:nvPr/>
        </p:nvSpPr>
        <p:spPr>
          <a:xfrm>
            <a:off x="371356" y="1933663"/>
            <a:ext cx="5724644" cy="646331"/>
          </a:xfrm>
          <a:prstGeom prst="rect">
            <a:avLst/>
          </a:prstGeom>
          <a:noFill/>
        </p:spPr>
        <p:txBody>
          <a:bodyPr wrap="none" rtlCol="0">
            <a:spAutoFit/>
          </a:bodyPr>
          <a:lstStyle/>
          <a:p>
            <a:r>
              <a:rPr kumimoji="1" lang="ja-JP" altLang="en-US" dirty="0"/>
              <a:t>アニメーションでざっくりとしたイメージを理解する</a:t>
            </a:r>
            <a:endParaRPr kumimoji="1" lang="en-US" altLang="ja-JP" dirty="0"/>
          </a:p>
          <a:p>
            <a:r>
              <a:rPr lang="en-US" altLang="ja-JP" dirty="0"/>
              <a:t>http://cs231n.github.io/convolutional-networks/</a:t>
            </a:r>
          </a:p>
        </p:txBody>
      </p:sp>
    </p:spTree>
    <p:extLst>
      <p:ext uri="{BB962C8B-B14F-4D97-AF65-F5344CB8AC3E}">
        <p14:creationId xmlns:p14="http://schemas.microsoft.com/office/powerpoint/2010/main" val="1946314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64F56C11-3EEF-4888-A5B9-B29494241DD7}"/>
              </a:ext>
            </a:extLst>
          </p:cNvPr>
          <p:cNvSpPr/>
          <p:nvPr/>
        </p:nvSpPr>
        <p:spPr>
          <a:xfrm>
            <a:off x="1084208" y="2874427"/>
            <a:ext cx="857476" cy="95156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8800" dirty="0">
                <a:latin typeface="Mistral" panose="03090702030407020403" pitchFamily="66" charset="0"/>
              </a:rPr>
              <a:t>6</a:t>
            </a:r>
            <a:endParaRPr kumimoji="1" lang="ja-JP" altLang="en-US" sz="8800" dirty="0">
              <a:latin typeface="Mistral" panose="03090702030407020403" pitchFamily="66" charset="0"/>
            </a:endParaRPr>
          </a:p>
        </p:txBody>
      </p:sp>
      <p:sp>
        <p:nvSpPr>
          <p:cNvPr id="9" name="テキスト ボックス 8">
            <a:extLst>
              <a:ext uri="{FF2B5EF4-FFF2-40B4-BE49-F238E27FC236}">
                <a16:creationId xmlns:a16="http://schemas.microsoft.com/office/drawing/2014/main" id="{1F7011A0-4781-4533-A459-3B7820DB4E4D}"/>
              </a:ext>
            </a:extLst>
          </p:cNvPr>
          <p:cNvSpPr txBox="1"/>
          <p:nvPr/>
        </p:nvSpPr>
        <p:spPr>
          <a:xfrm>
            <a:off x="1317946" y="2641443"/>
            <a:ext cx="343666" cy="275853"/>
          </a:xfrm>
          <a:prstGeom prst="rect">
            <a:avLst/>
          </a:prstGeom>
          <a:noFill/>
        </p:spPr>
        <p:txBody>
          <a:bodyPr wrap="none" rtlCol="0">
            <a:spAutoFit/>
          </a:bodyPr>
          <a:lstStyle/>
          <a:p>
            <a:r>
              <a:rPr kumimoji="1" lang="en-US" altLang="ja-JP" sz="1400" dirty="0"/>
              <a:t>28</a:t>
            </a:r>
            <a:endParaRPr kumimoji="1" lang="ja-JP" altLang="en-US" sz="1400" dirty="0"/>
          </a:p>
        </p:txBody>
      </p:sp>
      <p:sp>
        <p:nvSpPr>
          <p:cNvPr id="11" name="テキスト ボックス 10">
            <a:extLst>
              <a:ext uri="{FF2B5EF4-FFF2-40B4-BE49-F238E27FC236}">
                <a16:creationId xmlns:a16="http://schemas.microsoft.com/office/drawing/2014/main" id="{75767083-0E45-4301-B5F6-9CC8457C3769}"/>
              </a:ext>
            </a:extLst>
          </p:cNvPr>
          <p:cNvSpPr txBox="1"/>
          <p:nvPr/>
        </p:nvSpPr>
        <p:spPr>
          <a:xfrm rot="16200000">
            <a:off x="804293" y="3212282"/>
            <a:ext cx="343667" cy="275853"/>
          </a:xfrm>
          <a:prstGeom prst="rect">
            <a:avLst/>
          </a:prstGeom>
          <a:noFill/>
        </p:spPr>
        <p:txBody>
          <a:bodyPr wrap="none" rtlCol="0">
            <a:spAutoFit/>
          </a:bodyPr>
          <a:lstStyle/>
          <a:p>
            <a:r>
              <a:rPr kumimoji="1" lang="en-US" altLang="ja-JP" sz="1400" dirty="0"/>
              <a:t>28</a:t>
            </a:r>
            <a:endParaRPr kumimoji="1" lang="ja-JP" altLang="en-US" sz="1400" dirty="0"/>
          </a:p>
        </p:txBody>
      </p:sp>
      <p:sp>
        <p:nvSpPr>
          <p:cNvPr id="6" name="正方形/長方形 5">
            <a:extLst>
              <a:ext uri="{FF2B5EF4-FFF2-40B4-BE49-F238E27FC236}">
                <a16:creationId xmlns:a16="http://schemas.microsoft.com/office/drawing/2014/main" id="{BFF26309-CB84-4028-8F2C-C31BB4FCEFFF}"/>
              </a:ext>
            </a:extLst>
          </p:cNvPr>
          <p:cNvSpPr/>
          <p:nvPr/>
        </p:nvSpPr>
        <p:spPr>
          <a:xfrm>
            <a:off x="1538435" y="3005399"/>
            <a:ext cx="262178" cy="26217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 name="正方形/長方形 7">
            <a:extLst>
              <a:ext uri="{FF2B5EF4-FFF2-40B4-BE49-F238E27FC236}">
                <a16:creationId xmlns:a16="http://schemas.microsoft.com/office/drawing/2014/main" id="{8E98AA6C-6414-438C-9EEB-A4E5534D998A}"/>
              </a:ext>
            </a:extLst>
          </p:cNvPr>
          <p:cNvSpPr/>
          <p:nvPr/>
        </p:nvSpPr>
        <p:spPr>
          <a:xfrm>
            <a:off x="2497812" y="2812820"/>
            <a:ext cx="693144" cy="6931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2" name="正方形/長方形 11">
            <a:extLst>
              <a:ext uri="{FF2B5EF4-FFF2-40B4-BE49-F238E27FC236}">
                <a16:creationId xmlns:a16="http://schemas.microsoft.com/office/drawing/2014/main" id="{72134B02-DB65-45EE-89A0-A67218E93D41}"/>
              </a:ext>
            </a:extLst>
          </p:cNvPr>
          <p:cNvSpPr/>
          <p:nvPr/>
        </p:nvSpPr>
        <p:spPr>
          <a:xfrm>
            <a:off x="2605996" y="2921004"/>
            <a:ext cx="693144" cy="69314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8" name="正方形/長方形 17">
            <a:extLst>
              <a:ext uri="{FF2B5EF4-FFF2-40B4-BE49-F238E27FC236}">
                <a16:creationId xmlns:a16="http://schemas.microsoft.com/office/drawing/2014/main" id="{9E0501E0-0D2D-49FA-AA32-A6902D9A9CBE}"/>
              </a:ext>
            </a:extLst>
          </p:cNvPr>
          <p:cNvSpPr/>
          <p:nvPr/>
        </p:nvSpPr>
        <p:spPr>
          <a:xfrm>
            <a:off x="2844384" y="3159392"/>
            <a:ext cx="693144" cy="6931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9" name="正方形/長方形 18">
            <a:extLst>
              <a:ext uri="{FF2B5EF4-FFF2-40B4-BE49-F238E27FC236}">
                <a16:creationId xmlns:a16="http://schemas.microsoft.com/office/drawing/2014/main" id="{60455F63-7558-4451-9035-F9E84B17B573}"/>
              </a:ext>
            </a:extLst>
          </p:cNvPr>
          <p:cNvSpPr/>
          <p:nvPr/>
        </p:nvSpPr>
        <p:spPr>
          <a:xfrm>
            <a:off x="2952568" y="3267576"/>
            <a:ext cx="693144" cy="69314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0" name="正方形/長方形 19">
            <a:extLst>
              <a:ext uri="{FF2B5EF4-FFF2-40B4-BE49-F238E27FC236}">
                <a16:creationId xmlns:a16="http://schemas.microsoft.com/office/drawing/2014/main" id="{CCD4A764-0918-468F-A850-9A3B7DFC0C46}"/>
              </a:ext>
            </a:extLst>
          </p:cNvPr>
          <p:cNvSpPr/>
          <p:nvPr/>
        </p:nvSpPr>
        <p:spPr>
          <a:xfrm>
            <a:off x="3066741" y="3372597"/>
            <a:ext cx="89755" cy="8975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21" name="直線コネクタ 20">
            <a:extLst>
              <a:ext uri="{FF2B5EF4-FFF2-40B4-BE49-F238E27FC236}">
                <a16:creationId xmlns:a16="http://schemas.microsoft.com/office/drawing/2014/main" id="{F9A9CF68-FC46-484C-8311-C97E04D9AE82}"/>
              </a:ext>
            </a:extLst>
          </p:cNvPr>
          <p:cNvCxnSpPr>
            <a:cxnSpLocks/>
            <a:stCxn id="6" idx="0"/>
            <a:endCxn id="20" idx="0"/>
          </p:cNvCxnSpPr>
          <p:nvPr/>
        </p:nvCxnSpPr>
        <p:spPr>
          <a:xfrm>
            <a:off x="1669524" y="3005399"/>
            <a:ext cx="1442095" cy="367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EE43E27-E6CE-4F10-A1E5-113612A218BB}"/>
              </a:ext>
            </a:extLst>
          </p:cNvPr>
          <p:cNvCxnSpPr>
            <a:cxnSpLocks/>
            <a:stCxn id="6" idx="2"/>
            <a:endCxn id="20" idx="2"/>
          </p:cNvCxnSpPr>
          <p:nvPr/>
        </p:nvCxnSpPr>
        <p:spPr>
          <a:xfrm>
            <a:off x="1669524" y="3267576"/>
            <a:ext cx="1442095" cy="194776"/>
          </a:xfrm>
          <a:prstGeom prst="line">
            <a:avLst/>
          </a:prstGeom>
        </p:spPr>
        <p:style>
          <a:lnRef idx="1">
            <a:schemeClr val="accent1"/>
          </a:lnRef>
          <a:fillRef idx="0">
            <a:schemeClr val="accent1"/>
          </a:fillRef>
          <a:effectRef idx="0">
            <a:schemeClr val="accent1"/>
          </a:effectRef>
          <a:fontRef idx="minor">
            <a:schemeClr val="tx1"/>
          </a:fontRef>
        </p:style>
      </p:cxnSp>
      <p:sp>
        <p:nvSpPr>
          <p:cNvPr id="28" name="右中かっこ 27">
            <a:extLst>
              <a:ext uri="{FF2B5EF4-FFF2-40B4-BE49-F238E27FC236}">
                <a16:creationId xmlns:a16="http://schemas.microsoft.com/office/drawing/2014/main" id="{9879D54A-107F-47F1-8E32-456548CF6910}"/>
              </a:ext>
            </a:extLst>
          </p:cNvPr>
          <p:cNvSpPr/>
          <p:nvPr/>
        </p:nvSpPr>
        <p:spPr>
          <a:xfrm rot="7989950">
            <a:off x="2555111" y="3480487"/>
            <a:ext cx="162868" cy="63955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29" name="テキスト ボックス 28">
            <a:extLst>
              <a:ext uri="{FF2B5EF4-FFF2-40B4-BE49-F238E27FC236}">
                <a16:creationId xmlns:a16="http://schemas.microsoft.com/office/drawing/2014/main" id="{F5A66448-ED4E-4992-B74B-E688CEF0AD41}"/>
              </a:ext>
            </a:extLst>
          </p:cNvPr>
          <p:cNvSpPr txBox="1"/>
          <p:nvPr/>
        </p:nvSpPr>
        <p:spPr>
          <a:xfrm>
            <a:off x="2344467" y="3837168"/>
            <a:ext cx="343666" cy="275853"/>
          </a:xfrm>
          <a:prstGeom prst="rect">
            <a:avLst/>
          </a:prstGeom>
          <a:noFill/>
        </p:spPr>
        <p:txBody>
          <a:bodyPr wrap="none" rtlCol="0">
            <a:spAutoFit/>
          </a:bodyPr>
          <a:lstStyle/>
          <a:p>
            <a:r>
              <a:rPr kumimoji="1" lang="en-US" altLang="ja-JP" sz="1400" dirty="0"/>
              <a:t>30</a:t>
            </a:r>
            <a:endParaRPr kumimoji="1" lang="ja-JP" altLang="en-US" sz="1400" dirty="0"/>
          </a:p>
        </p:txBody>
      </p:sp>
      <p:sp>
        <p:nvSpPr>
          <p:cNvPr id="31" name="テキスト ボックス 30">
            <a:extLst>
              <a:ext uri="{FF2B5EF4-FFF2-40B4-BE49-F238E27FC236}">
                <a16:creationId xmlns:a16="http://schemas.microsoft.com/office/drawing/2014/main" id="{4305017E-4CD3-458D-A912-498CEC10598A}"/>
              </a:ext>
            </a:extLst>
          </p:cNvPr>
          <p:cNvSpPr txBox="1"/>
          <p:nvPr/>
        </p:nvSpPr>
        <p:spPr>
          <a:xfrm>
            <a:off x="3139056" y="3036073"/>
            <a:ext cx="343666" cy="275853"/>
          </a:xfrm>
          <a:prstGeom prst="rect">
            <a:avLst/>
          </a:prstGeom>
          <a:noFill/>
        </p:spPr>
        <p:txBody>
          <a:bodyPr wrap="none" rtlCol="0">
            <a:spAutoFit/>
          </a:bodyPr>
          <a:lstStyle/>
          <a:p>
            <a:r>
              <a:rPr kumimoji="1" lang="en-US" altLang="ja-JP" sz="1400" dirty="0"/>
              <a:t>24</a:t>
            </a:r>
            <a:endParaRPr kumimoji="1" lang="ja-JP" altLang="en-US" sz="1400" dirty="0"/>
          </a:p>
        </p:txBody>
      </p:sp>
      <p:sp>
        <p:nvSpPr>
          <p:cNvPr id="32" name="テキスト ボックス 31">
            <a:extLst>
              <a:ext uri="{FF2B5EF4-FFF2-40B4-BE49-F238E27FC236}">
                <a16:creationId xmlns:a16="http://schemas.microsoft.com/office/drawing/2014/main" id="{0861E5A8-5CCA-4A05-9445-61C0D7F7EACD}"/>
              </a:ext>
            </a:extLst>
          </p:cNvPr>
          <p:cNvSpPr txBox="1"/>
          <p:nvPr/>
        </p:nvSpPr>
        <p:spPr>
          <a:xfrm rot="5400000">
            <a:off x="3583748" y="3431636"/>
            <a:ext cx="343667" cy="275853"/>
          </a:xfrm>
          <a:prstGeom prst="rect">
            <a:avLst/>
          </a:prstGeom>
          <a:noFill/>
        </p:spPr>
        <p:txBody>
          <a:bodyPr wrap="none" rtlCol="0">
            <a:spAutoFit/>
          </a:bodyPr>
          <a:lstStyle/>
          <a:p>
            <a:r>
              <a:rPr kumimoji="1" lang="en-US" altLang="ja-JP" sz="1400" dirty="0"/>
              <a:t>24</a:t>
            </a:r>
            <a:endParaRPr kumimoji="1" lang="ja-JP" altLang="en-US" sz="1400" dirty="0"/>
          </a:p>
        </p:txBody>
      </p:sp>
      <p:sp>
        <p:nvSpPr>
          <p:cNvPr id="30" name="テキスト ボックス 29">
            <a:extLst>
              <a:ext uri="{FF2B5EF4-FFF2-40B4-BE49-F238E27FC236}">
                <a16:creationId xmlns:a16="http://schemas.microsoft.com/office/drawing/2014/main" id="{AC23A2B9-DA9E-4D9F-8D45-08AD94865EAA}"/>
              </a:ext>
            </a:extLst>
          </p:cNvPr>
          <p:cNvSpPr txBox="1"/>
          <p:nvPr/>
        </p:nvSpPr>
        <p:spPr>
          <a:xfrm>
            <a:off x="1624428" y="2438981"/>
            <a:ext cx="1471878" cy="307777"/>
          </a:xfrm>
          <a:prstGeom prst="rect">
            <a:avLst/>
          </a:prstGeom>
          <a:solidFill>
            <a:schemeClr val="accent1">
              <a:lumMod val="20000"/>
              <a:lumOff val="80000"/>
            </a:schemeClr>
          </a:solidFill>
        </p:spPr>
        <p:txBody>
          <a:bodyPr wrap="none" rtlCol="0">
            <a:spAutoFit/>
          </a:bodyPr>
          <a:lstStyle/>
          <a:p>
            <a:r>
              <a:rPr kumimoji="1" lang="en-US" altLang="ja-JP" sz="1400" dirty="0"/>
              <a:t>Filter 5x5 x30</a:t>
            </a:r>
            <a:r>
              <a:rPr kumimoji="1" lang="ja-JP" altLang="en-US" sz="1400" dirty="0"/>
              <a:t>枚</a:t>
            </a:r>
          </a:p>
        </p:txBody>
      </p:sp>
      <p:cxnSp>
        <p:nvCxnSpPr>
          <p:cNvPr id="34" name="直線矢印コネクタ 33">
            <a:extLst>
              <a:ext uri="{FF2B5EF4-FFF2-40B4-BE49-F238E27FC236}">
                <a16:creationId xmlns:a16="http://schemas.microsoft.com/office/drawing/2014/main" id="{FA75773F-C4C1-4DEA-82CE-89880FCE5D13}"/>
              </a:ext>
            </a:extLst>
          </p:cNvPr>
          <p:cNvCxnSpPr>
            <a:cxnSpLocks/>
            <a:stCxn id="30" idx="2"/>
          </p:cNvCxnSpPr>
          <p:nvPr/>
        </p:nvCxnSpPr>
        <p:spPr>
          <a:xfrm flipH="1">
            <a:off x="1819419" y="2746758"/>
            <a:ext cx="540948" cy="21960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グループ化 52">
            <a:extLst>
              <a:ext uri="{FF2B5EF4-FFF2-40B4-BE49-F238E27FC236}">
                <a16:creationId xmlns:a16="http://schemas.microsoft.com/office/drawing/2014/main" id="{5FC1A300-ECA4-49B3-A7F2-6A5B49393D44}"/>
              </a:ext>
            </a:extLst>
          </p:cNvPr>
          <p:cNvGrpSpPr/>
          <p:nvPr/>
        </p:nvGrpSpPr>
        <p:grpSpPr>
          <a:xfrm>
            <a:off x="4102598" y="2923505"/>
            <a:ext cx="765587" cy="738861"/>
            <a:chOff x="5384763" y="3310248"/>
            <a:chExt cx="1078489" cy="1040839"/>
          </a:xfrm>
        </p:grpSpPr>
        <p:sp>
          <p:nvSpPr>
            <p:cNvPr id="37" name="正方形/長方形 36">
              <a:extLst>
                <a:ext uri="{FF2B5EF4-FFF2-40B4-BE49-F238E27FC236}">
                  <a16:creationId xmlns:a16="http://schemas.microsoft.com/office/drawing/2014/main" id="{440F08E2-FAAD-42D0-85C3-AA6320C5D880}"/>
                </a:ext>
              </a:extLst>
            </p:cNvPr>
            <p:cNvSpPr/>
            <p:nvPr/>
          </p:nvSpPr>
          <p:spPr>
            <a:xfrm>
              <a:off x="5384763" y="3310248"/>
              <a:ext cx="126439" cy="126439"/>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8" name="正方形/長方形 37">
              <a:extLst>
                <a:ext uri="{FF2B5EF4-FFF2-40B4-BE49-F238E27FC236}">
                  <a16:creationId xmlns:a16="http://schemas.microsoft.com/office/drawing/2014/main" id="{283C9B98-93F3-449D-A90E-FBFABA7EE3CC}"/>
                </a:ext>
              </a:extLst>
            </p:cNvPr>
            <p:cNvSpPr/>
            <p:nvPr/>
          </p:nvSpPr>
          <p:spPr>
            <a:xfrm>
              <a:off x="5549713" y="3462648"/>
              <a:ext cx="126439" cy="126439"/>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9" name="正方形/長方形 38">
              <a:extLst>
                <a:ext uri="{FF2B5EF4-FFF2-40B4-BE49-F238E27FC236}">
                  <a16:creationId xmlns:a16="http://schemas.microsoft.com/office/drawing/2014/main" id="{28C140A6-CDC9-435F-A157-1A5D6A7B981F}"/>
                </a:ext>
              </a:extLst>
            </p:cNvPr>
            <p:cNvSpPr/>
            <p:nvPr/>
          </p:nvSpPr>
          <p:spPr>
            <a:xfrm>
              <a:off x="5714663" y="3615048"/>
              <a:ext cx="126439" cy="126439"/>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0" name="正方形/長方形 39">
              <a:extLst>
                <a:ext uri="{FF2B5EF4-FFF2-40B4-BE49-F238E27FC236}">
                  <a16:creationId xmlns:a16="http://schemas.microsoft.com/office/drawing/2014/main" id="{112E25B5-A40B-4479-8FC4-C366DD87C821}"/>
                </a:ext>
              </a:extLst>
            </p:cNvPr>
            <p:cNvSpPr/>
            <p:nvPr/>
          </p:nvSpPr>
          <p:spPr>
            <a:xfrm>
              <a:off x="5879613" y="3767448"/>
              <a:ext cx="126439" cy="126439"/>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1" name="正方形/長方形 50">
              <a:extLst>
                <a:ext uri="{FF2B5EF4-FFF2-40B4-BE49-F238E27FC236}">
                  <a16:creationId xmlns:a16="http://schemas.microsoft.com/office/drawing/2014/main" id="{2BE13503-74B7-48DF-9C06-9278E6AEAB58}"/>
                </a:ext>
              </a:extLst>
            </p:cNvPr>
            <p:cNvSpPr/>
            <p:nvPr/>
          </p:nvSpPr>
          <p:spPr>
            <a:xfrm>
              <a:off x="6336813" y="4224648"/>
              <a:ext cx="126439" cy="126439"/>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6" name="テキスト ボックス 35">
              <a:extLst>
                <a:ext uri="{FF2B5EF4-FFF2-40B4-BE49-F238E27FC236}">
                  <a16:creationId xmlns:a16="http://schemas.microsoft.com/office/drawing/2014/main" id="{E4EA2B81-B0FA-464B-9707-3BBB05243C2A}"/>
                </a:ext>
              </a:extLst>
            </p:cNvPr>
            <p:cNvSpPr txBox="1"/>
            <p:nvPr/>
          </p:nvSpPr>
          <p:spPr>
            <a:xfrm rot="2700000">
              <a:off x="5930649" y="3885611"/>
              <a:ext cx="459838" cy="388597"/>
            </a:xfrm>
            <a:prstGeom prst="rect">
              <a:avLst/>
            </a:prstGeom>
            <a:noFill/>
          </p:spPr>
          <p:txBody>
            <a:bodyPr wrap="none" rtlCol="0">
              <a:spAutoFit/>
            </a:bodyPr>
            <a:lstStyle/>
            <a:p>
              <a:r>
                <a:rPr kumimoji="1" lang="en-US" altLang="ja-JP" sz="1400" dirty="0"/>
                <a:t>…</a:t>
              </a:r>
              <a:endParaRPr kumimoji="1" lang="ja-JP" altLang="en-US" sz="1400" dirty="0"/>
            </a:p>
          </p:txBody>
        </p:sp>
      </p:grpSp>
      <p:sp>
        <p:nvSpPr>
          <p:cNvPr id="52" name="テキスト ボックス 51">
            <a:extLst>
              <a:ext uri="{FF2B5EF4-FFF2-40B4-BE49-F238E27FC236}">
                <a16:creationId xmlns:a16="http://schemas.microsoft.com/office/drawing/2014/main" id="{D58DD929-BD12-42A0-A1FA-9D53CCA2987C}"/>
              </a:ext>
            </a:extLst>
          </p:cNvPr>
          <p:cNvSpPr txBox="1"/>
          <p:nvPr/>
        </p:nvSpPr>
        <p:spPr>
          <a:xfrm>
            <a:off x="3773571" y="3125848"/>
            <a:ext cx="281888" cy="275853"/>
          </a:xfrm>
          <a:prstGeom prst="rect">
            <a:avLst/>
          </a:prstGeom>
          <a:noFill/>
        </p:spPr>
        <p:txBody>
          <a:bodyPr wrap="none" rtlCol="0">
            <a:spAutoFit/>
          </a:bodyPr>
          <a:lstStyle/>
          <a:p>
            <a:r>
              <a:rPr kumimoji="1" lang="en-US" altLang="ja-JP" sz="1400" dirty="0"/>
              <a:t>+</a:t>
            </a:r>
            <a:endParaRPr kumimoji="1" lang="ja-JP" altLang="en-US" sz="1400" dirty="0"/>
          </a:p>
        </p:txBody>
      </p:sp>
      <p:sp>
        <p:nvSpPr>
          <p:cNvPr id="55" name="テキスト ボックス 54">
            <a:extLst>
              <a:ext uri="{FF2B5EF4-FFF2-40B4-BE49-F238E27FC236}">
                <a16:creationId xmlns:a16="http://schemas.microsoft.com/office/drawing/2014/main" id="{015FB4F0-0998-42F0-B46A-A9C331BCB592}"/>
              </a:ext>
            </a:extLst>
          </p:cNvPr>
          <p:cNvSpPr txBox="1"/>
          <p:nvPr/>
        </p:nvSpPr>
        <p:spPr>
          <a:xfrm>
            <a:off x="4289646" y="2734189"/>
            <a:ext cx="488777" cy="275853"/>
          </a:xfrm>
          <a:prstGeom prst="rect">
            <a:avLst/>
          </a:prstGeom>
          <a:noFill/>
        </p:spPr>
        <p:txBody>
          <a:bodyPr wrap="none" rtlCol="0">
            <a:spAutoFit/>
          </a:bodyPr>
          <a:lstStyle/>
          <a:p>
            <a:r>
              <a:rPr kumimoji="1" lang="en-US" altLang="ja-JP" sz="1400" dirty="0"/>
              <a:t>Bias</a:t>
            </a:r>
            <a:endParaRPr kumimoji="1" lang="ja-JP" altLang="en-US" sz="1400" dirty="0"/>
          </a:p>
        </p:txBody>
      </p:sp>
      <p:sp>
        <p:nvSpPr>
          <p:cNvPr id="56" name="右中かっこ 55">
            <a:extLst>
              <a:ext uri="{FF2B5EF4-FFF2-40B4-BE49-F238E27FC236}">
                <a16:creationId xmlns:a16="http://schemas.microsoft.com/office/drawing/2014/main" id="{E365D353-D6A2-4425-B044-66E539CBEEE3}"/>
              </a:ext>
            </a:extLst>
          </p:cNvPr>
          <p:cNvSpPr/>
          <p:nvPr/>
        </p:nvSpPr>
        <p:spPr>
          <a:xfrm rot="7989950">
            <a:off x="4315976" y="2909297"/>
            <a:ext cx="143287" cy="9900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57" name="テキスト ボックス 56">
            <a:extLst>
              <a:ext uri="{FF2B5EF4-FFF2-40B4-BE49-F238E27FC236}">
                <a16:creationId xmlns:a16="http://schemas.microsoft.com/office/drawing/2014/main" id="{5192C489-1A4E-4255-B17E-19EC1854E0EB}"/>
              </a:ext>
            </a:extLst>
          </p:cNvPr>
          <p:cNvSpPr txBox="1"/>
          <p:nvPr/>
        </p:nvSpPr>
        <p:spPr>
          <a:xfrm>
            <a:off x="4159446" y="3448690"/>
            <a:ext cx="343666" cy="275853"/>
          </a:xfrm>
          <a:prstGeom prst="rect">
            <a:avLst/>
          </a:prstGeom>
          <a:noFill/>
        </p:spPr>
        <p:txBody>
          <a:bodyPr wrap="none" rtlCol="0">
            <a:spAutoFit/>
          </a:bodyPr>
          <a:lstStyle/>
          <a:p>
            <a:r>
              <a:rPr kumimoji="1" lang="en-US" altLang="ja-JP" sz="1400" dirty="0"/>
              <a:t>30</a:t>
            </a:r>
            <a:endParaRPr kumimoji="1" lang="ja-JP" altLang="en-US" sz="1400" dirty="0"/>
          </a:p>
        </p:txBody>
      </p:sp>
      <p:sp>
        <p:nvSpPr>
          <p:cNvPr id="59" name="テキスト ボックス 58">
            <a:extLst>
              <a:ext uri="{FF2B5EF4-FFF2-40B4-BE49-F238E27FC236}">
                <a16:creationId xmlns:a16="http://schemas.microsoft.com/office/drawing/2014/main" id="{6E6CF249-AA19-4EE7-828C-89169A18B59B}"/>
              </a:ext>
            </a:extLst>
          </p:cNvPr>
          <p:cNvSpPr txBox="1"/>
          <p:nvPr/>
        </p:nvSpPr>
        <p:spPr>
          <a:xfrm>
            <a:off x="5403038" y="2848382"/>
            <a:ext cx="579291" cy="275853"/>
          </a:xfrm>
          <a:prstGeom prst="rect">
            <a:avLst/>
          </a:prstGeom>
          <a:noFill/>
        </p:spPr>
        <p:txBody>
          <a:bodyPr wrap="none" rtlCol="0">
            <a:spAutoFit/>
          </a:bodyPr>
          <a:lstStyle/>
          <a:p>
            <a:r>
              <a:rPr kumimoji="1" lang="en-US" altLang="ja-JP" sz="1400" dirty="0" err="1"/>
              <a:t>ReLU</a:t>
            </a:r>
            <a:endParaRPr kumimoji="1" lang="ja-JP" altLang="en-US" sz="1400" dirty="0"/>
          </a:p>
        </p:txBody>
      </p:sp>
      <p:sp>
        <p:nvSpPr>
          <p:cNvPr id="54" name="右大かっこ 53">
            <a:extLst>
              <a:ext uri="{FF2B5EF4-FFF2-40B4-BE49-F238E27FC236}">
                <a16:creationId xmlns:a16="http://schemas.microsoft.com/office/drawing/2014/main" id="{B2A71763-07B4-4C2E-A919-B37FEC67E2BE}"/>
              </a:ext>
            </a:extLst>
          </p:cNvPr>
          <p:cNvSpPr/>
          <p:nvPr/>
        </p:nvSpPr>
        <p:spPr>
          <a:xfrm rot="5400000">
            <a:off x="3517712" y="3013700"/>
            <a:ext cx="50618" cy="2497597"/>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58" name="テキスト ボックス 57">
            <a:extLst>
              <a:ext uri="{FF2B5EF4-FFF2-40B4-BE49-F238E27FC236}">
                <a16:creationId xmlns:a16="http://schemas.microsoft.com/office/drawing/2014/main" id="{04152F57-9CC4-4486-A60D-0BBBB298D9A0}"/>
              </a:ext>
            </a:extLst>
          </p:cNvPr>
          <p:cNvSpPr txBox="1"/>
          <p:nvPr/>
        </p:nvSpPr>
        <p:spPr>
          <a:xfrm>
            <a:off x="2959153" y="4318639"/>
            <a:ext cx="1176973" cy="275853"/>
          </a:xfrm>
          <a:prstGeom prst="rect">
            <a:avLst/>
          </a:prstGeom>
          <a:noFill/>
        </p:spPr>
        <p:txBody>
          <a:bodyPr wrap="none" rtlCol="0">
            <a:spAutoFit/>
          </a:bodyPr>
          <a:lstStyle/>
          <a:p>
            <a:r>
              <a:rPr lang="en-US" altLang="ja-JP" sz="1400" dirty="0"/>
              <a:t>Convolutional</a:t>
            </a:r>
            <a:endParaRPr kumimoji="1" lang="ja-JP" altLang="en-US" sz="1400" dirty="0"/>
          </a:p>
        </p:txBody>
      </p:sp>
      <p:cxnSp>
        <p:nvCxnSpPr>
          <p:cNvPr id="61" name="直線コネクタ 60">
            <a:extLst>
              <a:ext uri="{FF2B5EF4-FFF2-40B4-BE49-F238E27FC236}">
                <a16:creationId xmlns:a16="http://schemas.microsoft.com/office/drawing/2014/main" id="{3CBBF83E-6133-4D6B-AC77-9A9EAC321F87}"/>
              </a:ext>
            </a:extLst>
          </p:cNvPr>
          <p:cNvCxnSpPr>
            <a:cxnSpLocks/>
          </p:cNvCxnSpPr>
          <p:nvPr/>
        </p:nvCxnSpPr>
        <p:spPr>
          <a:xfrm>
            <a:off x="5657649" y="3193559"/>
            <a:ext cx="0" cy="781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9E61ABA4-B418-4D14-90C2-A81A00DF0115}"/>
              </a:ext>
            </a:extLst>
          </p:cNvPr>
          <p:cNvCxnSpPr>
            <a:cxnSpLocks/>
          </p:cNvCxnSpPr>
          <p:nvPr/>
        </p:nvCxnSpPr>
        <p:spPr>
          <a:xfrm flipH="1">
            <a:off x="5151613" y="3965188"/>
            <a:ext cx="1012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116F3209-3E5C-4089-8742-550EA8B6D032}"/>
              </a:ext>
            </a:extLst>
          </p:cNvPr>
          <p:cNvCxnSpPr>
            <a:cxnSpLocks/>
          </p:cNvCxnSpPr>
          <p:nvPr/>
        </p:nvCxnSpPr>
        <p:spPr>
          <a:xfrm>
            <a:off x="5150020" y="3961671"/>
            <a:ext cx="5060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5C2BC32-ACE1-4AE9-B113-DFF96D612B03}"/>
              </a:ext>
            </a:extLst>
          </p:cNvPr>
          <p:cNvCxnSpPr>
            <a:cxnSpLocks/>
          </p:cNvCxnSpPr>
          <p:nvPr/>
        </p:nvCxnSpPr>
        <p:spPr>
          <a:xfrm flipV="1">
            <a:off x="5656057" y="3329610"/>
            <a:ext cx="469809" cy="6338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右大かっこ 75">
            <a:extLst>
              <a:ext uri="{FF2B5EF4-FFF2-40B4-BE49-F238E27FC236}">
                <a16:creationId xmlns:a16="http://schemas.microsoft.com/office/drawing/2014/main" id="{98911B8C-9D37-4C8E-99FF-020210798E0C}"/>
              </a:ext>
            </a:extLst>
          </p:cNvPr>
          <p:cNvSpPr/>
          <p:nvPr/>
        </p:nvSpPr>
        <p:spPr>
          <a:xfrm rot="5400000">
            <a:off x="5607026" y="3680543"/>
            <a:ext cx="46793" cy="1167736"/>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77" name="テキスト ボックス 76">
            <a:extLst>
              <a:ext uri="{FF2B5EF4-FFF2-40B4-BE49-F238E27FC236}">
                <a16:creationId xmlns:a16="http://schemas.microsoft.com/office/drawing/2014/main" id="{F79D10D9-E4C2-44EC-AA2D-B6FC56662F6A}"/>
              </a:ext>
            </a:extLst>
          </p:cNvPr>
          <p:cNvSpPr txBox="1"/>
          <p:nvPr/>
        </p:nvSpPr>
        <p:spPr>
          <a:xfrm>
            <a:off x="5355500" y="4316470"/>
            <a:ext cx="579291" cy="275853"/>
          </a:xfrm>
          <a:prstGeom prst="rect">
            <a:avLst/>
          </a:prstGeom>
          <a:noFill/>
        </p:spPr>
        <p:txBody>
          <a:bodyPr wrap="none" rtlCol="0">
            <a:spAutoFit/>
          </a:bodyPr>
          <a:lstStyle/>
          <a:p>
            <a:r>
              <a:rPr lang="en-US" altLang="ja-JP" sz="1400" dirty="0" err="1"/>
              <a:t>ReLU</a:t>
            </a:r>
            <a:endParaRPr kumimoji="1" lang="ja-JP" altLang="en-US" sz="1400" dirty="0"/>
          </a:p>
        </p:txBody>
      </p:sp>
      <p:sp>
        <p:nvSpPr>
          <p:cNvPr id="78" name="正方形/長方形 77">
            <a:extLst>
              <a:ext uri="{FF2B5EF4-FFF2-40B4-BE49-F238E27FC236}">
                <a16:creationId xmlns:a16="http://schemas.microsoft.com/office/drawing/2014/main" id="{ECD92E2D-F921-4F36-BAD2-E01391027D46}"/>
              </a:ext>
            </a:extLst>
          </p:cNvPr>
          <p:cNvSpPr/>
          <p:nvPr/>
        </p:nvSpPr>
        <p:spPr>
          <a:xfrm>
            <a:off x="7360108" y="3073181"/>
            <a:ext cx="377005" cy="3770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9" name="正方形/長方形 78">
            <a:extLst>
              <a:ext uri="{FF2B5EF4-FFF2-40B4-BE49-F238E27FC236}">
                <a16:creationId xmlns:a16="http://schemas.microsoft.com/office/drawing/2014/main" id="{5A0CBC8E-B1DB-4AA4-A808-9E3E77EFA7CD}"/>
              </a:ext>
            </a:extLst>
          </p:cNvPr>
          <p:cNvSpPr/>
          <p:nvPr/>
        </p:nvSpPr>
        <p:spPr>
          <a:xfrm>
            <a:off x="7468292" y="3181365"/>
            <a:ext cx="377005" cy="37700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0" name="正方形/長方形 79">
            <a:extLst>
              <a:ext uri="{FF2B5EF4-FFF2-40B4-BE49-F238E27FC236}">
                <a16:creationId xmlns:a16="http://schemas.microsoft.com/office/drawing/2014/main" id="{36C7D9F8-9BFB-4976-BBF1-6A473B072BA9}"/>
              </a:ext>
            </a:extLst>
          </p:cNvPr>
          <p:cNvSpPr/>
          <p:nvPr/>
        </p:nvSpPr>
        <p:spPr>
          <a:xfrm>
            <a:off x="7706680" y="3419753"/>
            <a:ext cx="377005" cy="3770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1" name="正方形/長方形 80">
            <a:extLst>
              <a:ext uri="{FF2B5EF4-FFF2-40B4-BE49-F238E27FC236}">
                <a16:creationId xmlns:a16="http://schemas.microsoft.com/office/drawing/2014/main" id="{2CA02F68-290E-4B9C-9987-5D0E3674A05B}"/>
              </a:ext>
            </a:extLst>
          </p:cNvPr>
          <p:cNvSpPr/>
          <p:nvPr/>
        </p:nvSpPr>
        <p:spPr>
          <a:xfrm>
            <a:off x="7814864" y="3527938"/>
            <a:ext cx="377005" cy="37700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3" name="右中かっこ 82">
            <a:extLst>
              <a:ext uri="{FF2B5EF4-FFF2-40B4-BE49-F238E27FC236}">
                <a16:creationId xmlns:a16="http://schemas.microsoft.com/office/drawing/2014/main" id="{02B944F6-3033-4DC0-806F-368217A25346}"/>
              </a:ext>
            </a:extLst>
          </p:cNvPr>
          <p:cNvSpPr/>
          <p:nvPr/>
        </p:nvSpPr>
        <p:spPr>
          <a:xfrm rot="7989950">
            <a:off x="7387873" y="3450830"/>
            <a:ext cx="162868" cy="63955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84" name="テキスト ボックス 83">
            <a:extLst>
              <a:ext uri="{FF2B5EF4-FFF2-40B4-BE49-F238E27FC236}">
                <a16:creationId xmlns:a16="http://schemas.microsoft.com/office/drawing/2014/main" id="{CFC0807A-0B03-4C28-8139-D3CABF542037}"/>
              </a:ext>
            </a:extLst>
          </p:cNvPr>
          <p:cNvSpPr txBox="1"/>
          <p:nvPr/>
        </p:nvSpPr>
        <p:spPr>
          <a:xfrm>
            <a:off x="7166533" y="3821143"/>
            <a:ext cx="343666" cy="275853"/>
          </a:xfrm>
          <a:prstGeom prst="rect">
            <a:avLst/>
          </a:prstGeom>
          <a:noFill/>
        </p:spPr>
        <p:txBody>
          <a:bodyPr wrap="none" rtlCol="0">
            <a:spAutoFit/>
          </a:bodyPr>
          <a:lstStyle/>
          <a:p>
            <a:r>
              <a:rPr kumimoji="1" lang="en-US" altLang="ja-JP" sz="1400" dirty="0"/>
              <a:t>30</a:t>
            </a:r>
            <a:endParaRPr kumimoji="1" lang="ja-JP" altLang="en-US" sz="1400" dirty="0"/>
          </a:p>
        </p:txBody>
      </p:sp>
      <p:sp>
        <p:nvSpPr>
          <p:cNvPr id="85" name="テキスト ボックス 84">
            <a:extLst>
              <a:ext uri="{FF2B5EF4-FFF2-40B4-BE49-F238E27FC236}">
                <a16:creationId xmlns:a16="http://schemas.microsoft.com/office/drawing/2014/main" id="{1711AFCB-2EA5-4EE2-A767-7FCDAEBC950D}"/>
              </a:ext>
            </a:extLst>
          </p:cNvPr>
          <p:cNvSpPr txBox="1"/>
          <p:nvPr/>
        </p:nvSpPr>
        <p:spPr>
          <a:xfrm>
            <a:off x="7838794" y="3307093"/>
            <a:ext cx="551009" cy="307777"/>
          </a:xfrm>
          <a:prstGeom prst="rect">
            <a:avLst/>
          </a:prstGeom>
          <a:noFill/>
        </p:spPr>
        <p:txBody>
          <a:bodyPr wrap="square" rtlCol="0">
            <a:spAutoFit/>
          </a:bodyPr>
          <a:lstStyle/>
          <a:p>
            <a:r>
              <a:rPr kumimoji="1" lang="en-US" altLang="ja-JP" sz="1400" dirty="0"/>
              <a:t>12</a:t>
            </a:r>
            <a:endParaRPr kumimoji="1" lang="ja-JP" altLang="en-US" sz="1400" dirty="0"/>
          </a:p>
        </p:txBody>
      </p:sp>
      <p:sp>
        <p:nvSpPr>
          <p:cNvPr id="86" name="テキスト ボックス 85">
            <a:extLst>
              <a:ext uri="{FF2B5EF4-FFF2-40B4-BE49-F238E27FC236}">
                <a16:creationId xmlns:a16="http://schemas.microsoft.com/office/drawing/2014/main" id="{342AF894-4FB2-49FA-8A05-08243E2F2BCB}"/>
              </a:ext>
            </a:extLst>
          </p:cNvPr>
          <p:cNvSpPr txBox="1"/>
          <p:nvPr/>
        </p:nvSpPr>
        <p:spPr>
          <a:xfrm rot="5400000">
            <a:off x="8123973" y="3577020"/>
            <a:ext cx="343667" cy="275853"/>
          </a:xfrm>
          <a:prstGeom prst="rect">
            <a:avLst/>
          </a:prstGeom>
          <a:noFill/>
        </p:spPr>
        <p:txBody>
          <a:bodyPr wrap="none" rtlCol="0">
            <a:spAutoFit/>
          </a:bodyPr>
          <a:lstStyle/>
          <a:p>
            <a:r>
              <a:rPr kumimoji="1" lang="en-US" altLang="ja-JP" sz="1400" dirty="0"/>
              <a:t>12</a:t>
            </a:r>
            <a:endParaRPr kumimoji="1" lang="ja-JP" altLang="en-US" sz="1400" dirty="0"/>
          </a:p>
        </p:txBody>
      </p:sp>
      <p:sp>
        <p:nvSpPr>
          <p:cNvPr id="96" name="テキスト ボックス 95">
            <a:extLst>
              <a:ext uri="{FF2B5EF4-FFF2-40B4-BE49-F238E27FC236}">
                <a16:creationId xmlns:a16="http://schemas.microsoft.com/office/drawing/2014/main" id="{0151710D-0350-4E4D-8D22-73BC0125BFB0}"/>
              </a:ext>
            </a:extLst>
          </p:cNvPr>
          <p:cNvSpPr txBox="1"/>
          <p:nvPr/>
        </p:nvSpPr>
        <p:spPr>
          <a:xfrm rot="2700000">
            <a:off x="2583491" y="3603197"/>
            <a:ext cx="326426" cy="275853"/>
          </a:xfrm>
          <a:prstGeom prst="rect">
            <a:avLst/>
          </a:prstGeom>
          <a:noFill/>
        </p:spPr>
        <p:txBody>
          <a:bodyPr wrap="none" rtlCol="0">
            <a:spAutoFit/>
          </a:bodyPr>
          <a:lstStyle/>
          <a:p>
            <a:r>
              <a:rPr kumimoji="1" lang="en-US" altLang="ja-JP" sz="1400" dirty="0"/>
              <a:t>…</a:t>
            </a:r>
            <a:endParaRPr kumimoji="1" lang="ja-JP" altLang="en-US" sz="1400" dirty="0"/>
          </a:p>
        </p:txBody>
      </p:sp>
      <p:sp>
        <p:nvSpPr>
          <p:cNvPr id="97" name="テキスト ボックス 96">
            <a:extLst>
              <a:ext uri="{FF2B5EF4-FFF2-40B4-BE49-F238E27FC236}">
                <a16:creationId xmlns:a16="http://schemas.microsoft.com/office/drawing/2014/main" id="{79EC6160-FF35-4FAD-8E84-FAD3B40C74FF}"/>
              </a:ext>
            </a:extLst>
          </p:cNvPr>
          <p:cNvSpPr txBox="1"/>
          <p:nvPr/>
        </p:nvSpPr>
        <p:spPr>
          <a:xfrm rot="2700000">
            <a:off x="7435323" y="3550646"/>
            <a:ext cx="326426" cy="275853"/>
          </a:xfrm>
          <a:prstGeom prst="rect">
            <a:avLst/>
          </a:prstGeom>
          <a:noFill/>
        </p:spPr>
        <p:txBody>
          <a:bodyPr wrap="none" rtlCol="0">
            <a:spAutoFit/>
          </a:bodyPr>
          <a:lstStyle/>
          <a:p>
            <a:r>
              <a:rPr kumimoji="1" lang="en-US" altLang="ja-JP" sz="1400" dirty="0"/>
              <a:t>…</a:t>
            </a:r>
            <a:endParaRPr kumimoji="1" lang="ja-JP" altLang="en-US" sz="1400" dirty="0"/>
          </a:p>
        </p:txBody>
      </p:sp>
      <p:sp>
        <p:nvSpPr>
          <p:cNvPr id="98" name="正方形/長方形 97">
            <a:extLst>
              <a:ext uri="{FF2B5EF4-FFF2-40B4-BE49-F238E27FC236}">
                <a16:creationId xmlns:a16="http://schemas.microsoft.com/office/drawing/2014/main" id="{31C11AFF-AA9E-4287-8027-EF0DF1A5C6CD}"/>
              </a:ext>
            </a:extLst>
          </p:cNvPr>
          <p:cNvSpPr/>
          <p:nvPr/>
        </p:nvSpPr>
        <p:spPr>
          <a:xfrm>
            <a:off x="6443930" y="2901486"/>
            <a:ext cx="693144" cy="693144"/>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正方形/長方形 100">
            <a:extLst>
              <a:ext uri="{FF2B5EF4-FFF2-40B4-BE49-F238E27FC236}">
                <a16:creationId xmlns:a16="http://schemas.microsoft.com/office/drawing/2014/main" id="{AFC11D5B-DFE2-4E54-84AD-306FE755B49A}"/>
              </a:ext>
            </a:extLst>
          </p:cNvPr>
          <p:cNvSpPr/>
          <p:nvPr/>
        </p:nvSpPr>
        <p:spPr>
          <a:xfrm>
            <a:off x="6896043" y="3021931"/>
            <a:ext cx="165595" cy="16559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コネクタ 101">
            <a:extLst>
              <a:ext uri="{FF2B5EF4-FFF2-40B4-BE49-F238E27FC236}">
                <a16:creationId xmlns:a16="http://schemas.microsoft.com/office/drawing/2014/main" id="{453E04F4-1B40-427F-808D-68C4F737BD1B}"/>
              </a:ext>
            </a:extLst>
          </p:cNvPr>
          <p:cNvCxnSpPr>
            <a:cxnSpLocks/>
            <a:stCxn id="101" idx="0"/>
            <a:endCxn id="104" idx="0"/>
          </p:cNvCxnSpPr>
          <p:nvPr/>
        </p:nvCxnSpPr>
        <p:spPr>
          <a:xfrm>
            <a:off x="6978841" y="3021931"/>
            <a:ext cx="969664" cy="5857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26087765-E542-4337-85C9-F81FC16101D7}"/>
              </a:ext>
            </a:extLst>
          </p:cNvPr>
          <p:cNvCxnSpPr>
            <a:cxnSpLocks/>
            <a:stCxn id="101" idx="2"/>
            <a:endCxn id="104" idx="2"/>
          </p:cNvCxnSpPr>
          <p:nvPr/>
        </p:nvCxnSpPr>
        <p:spPr>
          <a:xfrm>
            <a:off x="6978841" y="3187526"/>
            <a:ext cx="969664" cy="478465"/>
          </a:xfrm>
          <a:prstGeom prst="line">
            <a:avLst/>
          </a:prstGeom>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89D1D0C0-BDA4-4DCB-BD89-08AE7F3459AE}"/>
              </a:ext>
            </a:extLst>
          </p:cNvPr>
          <p:cNvSpPr/>
          <p:nvPr/>
        </p:nvSpPr>
        <p:spPr>
          <a:xfrm>
            <a:off x="7919360" y="3607701"/>
            <a:ext cx="58290" cy="5829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5" name="テキスト ボックス 104">
            <a:extLst>
              <a:ext uri="{FF2B5EF4-FFF2-40B4-BE49-F238E27FC236}">
                <a16:creationId xmlns:a16="http://schemas.microsoft.com/office/drawing/2014/main" id="{F446EDBE-A6BD-4494-BBEC-B1400A98DA7E}"/>
              </a:ext>
            </a:extLst>
          </p:cNvPr>
          <p:cNvSpPr txBox="1"/>
          <p:nvPr/>
        </p:nvSpPr>
        <p:spPr>
          <a:xfrm>
            <a:off x="6634230" y="2690508"/>
            <a:ext cx="343666" cy="275853"/>
          </a:xfrm>
          <a:prstGeom prst="rect">
            <a:avLst/>
          </a:prstGeom>
          <a:noFill/>
        </p:spPr>
        <p:txBody>
          <a:bodyPr wrap="none" rtlCol="0">
            <a:spAutoFit/>
          </a:bodyPr>
          <a:lstStyle/>
          <a:p>
            <a:r>
              <a:rPr kumimoji="1" lang="en-US" altLang="ja-JP" sz="1400" dirty="0"/>
              <a:t>24</a:t>
            </a:r>
            <a:endParaRPr kumimoji="1" lang="ja-JP" altLang="en-US" sz="1400" dirty="0"/>
          </a:p>
        </p:txBody>
      </p:sp>
      <p:sp>
        <p:nvSpPr>
          <p:cNvPr id="106" name="テキスト ボックス 105">
            <a:extLst>
              <a:ext uri="{FF2B5EF4-FFF2-40B4-BE49-F238E27FC236}">
                <a16:creationId xmlns:a16="http://schemas.microsoft.com/office/drawing/2014/main" id="{3640EEC2-6501-4A34-839B-701D3B6CCA1F}"/>
              </a:ext>
            </a:extLst>
          </p:cNvPr>
          <p:cNvSpPr txBox="1"/>
          <p:nvPr/>
        </p:nvSpPr>
        <p:spPr>
          <a:xfrm rot="16200000">
            <a:off x="6392992" y="3099084"/>
            <a:ext cx="343667" cy="275853"/>
          </a:xfrm>
          <a:prstGeom prst="rect">
            <a:avLst/>
          </a:prstGeom>
          <a:noFill/>
        </p:spPr>
        <p:txBody>
          <a:bodyPr wrap="none" rtlCol="0">
            <a:spAutoFit/>
          </a:bodyPr>
          <a:lstStyle/>
          <a:p>
            <a:r>
              <a:rPr kumimoji="1" lang="en-US" altLang="ja-JP" sz="1400" dirty="0"/>
              <a:t>24</a:t>
            </a:r>
            <a:endParaRPr kumimoji="1" lang="ja-JP" altLang="en-US" sz="1400" dirty="0"/>
          </a:p>
        </p:txBody>
      </p:sp>
      <p:sp>
        <p:nvSpPr>
          <p:cNvPr id="114" name="右大かっこ 113">
            <a:extLst>
              <a:ext uri="{FF2B5EF4-FFF2-40B4-BE49-F238E27FC236}">
                <a16:creationId xmlns:a16="http://schemas.microsoft.com/office/drawing/2014/main" id="{EB2A85D0-2F2C-4CC1-895D-D38D1D31D14A}"/>
              </a:ext>
            </a:extLst>
          </p:cNvPr>
          <p:cNvSpPr/>
          <p:nvPr/>
        </p:nvSpPr>
        <p:spPr>
          <a:xfrm rot="5400000">
            <a:off x="7326959" y="3273504"/>
            <a:ext cx="46793" cy="1973675"/>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115" name="テキスト ボックス 114">
            <a:extLst>
              <a:ext uri="{FF2B5EF4-FFF2-40B4-BE49-F238E27FC236}">
                <a16:creationId xmlns:a16="http://schemas.microsoft.com/office/drawing/2014/main" id="{3AE48C61-09F5-436E-ABA8-9D79DECF019A}"/>
              </a:ext>
            </a:extLst>
          </p:cNvPr>
          <p:cNvSpPr txBox="1"/>
          <p:nvPr/>
        </p:nvSpPr>
        <p:spPr>
          <a:xfrm>
            <a:off x="7002605" y="4316470"/>
            <a:ext cx="717218" cy="275853"/>
          </a:xfrm>
          <a:prstGeom prst="rect">
            <a:avLst/>
          </a:prstGeom>
          <a:noFill/>
        </p:spPr>
        <p:txBody>
          <a:bodyPr wrap="none" rtlCol="0">
            <a:spAutoFit/>
          </a:bodyPr>
          <a:lstStyle/>
          <a:p>
            <a:r>
              <a:rPr lang="en-US" altLang="ja-JP" sz="1400" dirty="0"/>
              <a:t>Pooling</a:t>
            </a:r>
            <a:endParaRPr kumimoji="1" lang="ja-JP" altLang="en-US" sz="1400" dirty="0"/>
          </a:p>
        </p:txBody>
      </p:sp>
      <p:sp>
        <p:nvSpPr>
          <p:cNvPr id="113" name="正方形/長方形 112">
            <a:extLst>
              <a:ext uri="{FF2B5EF4-FFF2-40B4-BE49-F238E27FC236}">
                <a16:creationId xmlns:a16="http://schemas.microsoft.com/office/drawing/2014/main" id="{8AAF4F3D-D0A2-47BA-8F9A-DEA70D6C61C8}"/>
              </a:ext>
            </a:extLst>
          </p:cNvPr>
          <p:cNvSpPr/>
          <p:nvPr/>
        </p:nvSpPr>
        <p:spPr>
          <a:xfrm>
            <a:off x="8888214" y="2734189"/>
            <a:ext cx="301059" cy="1394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6" name="楕円 115">
            <a:extLst>
              <a:ext uri="{FF2B5EF4-FFF2-40B4-BE49-F238E27FC236}">
                <a16:creationId xmlns:a16="http://schemas.microsoft.com/office/drawing/2014/main" id="{48A56580-D66C-4590-A347-93191EFF9A06}"/>
              </a:ext>
            </a:extLst>
          </p:cNvPr>
          <p:cNvSpPr/>
          <p:nvPr/>
        </p:nvSpPr>
        <p:spPr>
          <a:xfrm>
            <a:off x="8942527" y="2775899"/>
            <a:ext cx="192432" cy="1924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9" name="楕円 118">
            <a:extLst>
              <a:ext uri="{FF2B5EF4-FFF2-40B4-BE49-F238E27FC236}">
                <a16:creationId xmlns:a16="http://schemas.microsoft.com/office/drawing/2014/main" id="{CEC8E320-A082-4D3B-8314-064CFC138AFC}"/>
              </a:ext>
            </a:extLst>
          </p:cNvPr>
          <p:cNvSpPr/>
          <p:nvPr/>
        </p:nvSpPr>
        <p:spPr>
          <a:xfrm>
            <a:off x="8942527" y="3008981"/>
            <a:ext cx="192432" cy="1924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399936AD-59E4-4C02-802A-79F72AB5083F}"/>
              </a:ext>
            </a:extLst>
          </p:cNvPr>
          <p:cNvSpPr/>
          <p:nvPr/>
        </p:nvSpPr>
        <p:spPr>
          <a:xfrm>
            <a:off x="8942527" y="3255510"/>
            <a:ext cx="192432" cy="1924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1" name="楕円 120">
            <a:extLst>
              <a:ext uri="{FF2B5EF4-FFF2-40B4-BE49-F238E27FC236}">
                <a16:creationId xmlns:a16="http://schemas.microsoft.com/office/drawing/2014/main" id="{E91ED2E0-BEAD-4BC8-9CFB-BA9A09F3E988}"/>
              </a:ext>
            </a:extLst>
          </p:cNvPr>
          <p:cNvSpPr/>
          <p:nvPr/>
        </p:nvSpPr>
        <p:spPr>
          <a:xfrm>
            <a:off x="8942527" y="3878555"/>
            <a:ext cx="192432" cy="1924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2" name="テキスト ボックス 121">
            <a:extLst>
              <a:ext uri="{FF2B5EF4-FFF2-40B4-BE49-F238E27FC236}">
                <a16:creationId xmlns:a16="http://schemas.microsoft.com/office/drawing/2014/main" id="{407B97BF-A840-4868-B41B-658B14A64CB9}"/>
              </a:ext>
            </a:extLst>
          </p:cNvPr>
          <p:cNvSpPr txBox="1"/>
          <p:nvPr/>
        </p:nvSpPr>
        <p:spPr>
          <a:xfrm rot="5400000">
            <a:off x="8892072" y="3525322"/>
            <a:ext cx="326426" cy="275853"/>
          </a:xfrm>
          <a:prstGeom prst="rect">
            <a:avLst/>
          </a:prstGeom>
          <a:noFill/>
        </p:spPr>
        <p:txBody>
          <a:bodyPr wrap="none" rtlCol="0">
            <a:spAutoFit/>
          </a:bodyPr>
          <a:lstStyle/>
          <a:p>
            <a:r>
              <a:rPr kumimoji="1" lang="en-US" altLang="ja-JP" sz="1400" dirty="0"/>
              <a:t>…</a:t>
            </a:r>
            <a:endParaRPr kumimoji="1" lang="ja-JP" altLang="en-US" sz="1400" dirty="0"/>
          </a:p>
        </p:txBody>
      </p:sp>
      <p:cxnSp>
        <p:nvCxnSpPr>
          <p:cNvPr id="118" name="直線コネクタ 117">
            <a:extLst>
              <a:ext uri="{FF2B5EF4-FFF2-40B4-BE49-F238E27FC236}">
                <a16:creationId xmlns:a16="http://schemas.microsoft.com/office/drawing/2014/main" id="{E2BE6334-24B1-4D7B-AAC0-4D74B550913E}"/>
              </a:ext>
            </a:extLst>
          </p:cNvPr>
          <p:cNvCxnSpPr>
            <a:cxnSpLocks/>
            <a:endCxn id="116" idx="2"/>
          </p:cNvCxnSpPr>
          <p:nvPr/>
        </p:nvCxnSpPr>
        <p:spPr>
          <a:xfrm flipV="1">
            <a:off x="8592769" y="2872115"/>
            <a:ext cx="349758" cy="2643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90096891-C1EE-4DE2-8B01-2A15E6A1B98E}"/>
              </a:ext>
            </a:extLst>
          </p:cNvPr>
          <p:cNvCxnSpPr>
            <a:cxnSpLocks/>
            <a:endCxn id="116" idx="2"/>
          </p:cNvCxnSpPr>
          <p:nvPr/>
        </p:nvCxnSpPr>
        <p:spPr>
          <a:xfrm flipV="1">
            <a:off x="8588830" y="2872115"/>
            <a:ext cx="353697" cy="329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7F6C66B6-6D21-41E3-963D-3E75680048C6}"/>
              </a:ext>
            </a:extLst>
          </p:cNvPr>
          <p:cNvCxnSpPr>
            <a:cxnSpLocks/>
            <a:endCxn id="116" idx="2"/>
          </p:cNvCxnSpPr>
          <p:nvPr/>
        </p:nvCxnSpPr>
        <p:spPr>
          <a:xfrm flipV="1">
            <a:off x="8588829" y="2872115"/>
            <a:ext cx="353698" cy="3987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0CDBC85C-3517-4D9A-A1A2-F44079BF771A}"/>
              </a:ext>
            </a:extLst>
          </p:cNvPr>
          <p:cNvCxnSpPr>
            <a:cxnSpLocks/>
            <a:endCxn id="119" idx="2"/>
          </p:cNvCxnSpPr>
          <p:nvPr/>
        </p:nvCxnSpPr>
        <p:spPr>
          <a:xfrm flipV="1">
            <a:off x="8599829" y="3105197"/>
            <a:ext cx="342698" cy="365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2B6F2D3-19FD-427F-8F6C-24A5ABD58DD4}"/>
              </a:ext>
            </a:extLst>
          </p:cNvPr>
          <p:cNvCxnSpPr>
            <a:cxnSpLocks/>
          </p:cNvCxnSpPr>
          <p:nvPr/>
        </p:nvCxnSpPr>
        <p:spPr>
          <a:xfrm flipV="1">
            <a:off x="8588828" y="3114451"/>
            <a:ext cx="353699" cy="425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B6E84D82-33EC-4704-B0E9-75465456E31D}"/>
              </a:ext>
            </a:extLst>
          </p:cNvPr>
          <p:cNvCxnSpPr>
            <a:cxnSpLocks/>
            <a:endCxn id="119" idx="2"/>
          </p:cNvCxnSpPr>
          <p:nvPr/>
        </p:nvCxnSpPr>
        <p:spPr>
          <a:xfrm flipV="1">
            <a:off x="8599899" y="3105197"/>
            <a:ext cx="342628" cy="49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6A0A8D0C-EA0F-4090-9492-EDCFAC0FD113}"/>
              </a:ext>
            </a:extLst>
          </p:cNvPr>
          <p:cNvCxnSpPr>
            <a:cxnSpLocks/>
            <a:endCxn id="119" idx="2"/>
          </p:cNvCxnSpPr>
          <p:nvPr/>
        </p:nvCxnSpPr>
        <p:spPr>
          <a:xfrm>
            <a:off x="8592768" y="3084872"/>
            <a:ext cx="349759" cy="20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F31A73A2-7418-41D2-9EB5-023FD43B3F37}"/>
              </a:ext>
            </a:extLst>
          </p:cNvPr>
          <p:cNvCxnSpPr>
            <a:cxnSpLocks/>
            <a:endCxn id="119" idx="2"/>
          </p:cNvCxnSpPr>
          <p:nvPr/>
        </p:nvCxnSpPr>
        <p:spPr>
          <a:xfrm>
            <a:off x="8592768" y="3044222"/>
            <a:ext cx="349759" cy="60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EEAFE401-09BF-4EA3-8164-7CFC34C664CB}"/>
              </a:ext>
            </a:extLst>
          </p:cNvPr>
          <p:cNvCxnSpPr>
            <a:cxnSpLocks/>
            <a:endCxn id="119" idx="2"/>
          </p:cNvCxnSpPr>
          <p:nvPr/>
        </p:nvCxnSpPr>
        <p:spPr>
          <a:xfrm>
            <a:off x="8599829" y="3004302"/>
            <a:ext cx="342698" cy="1008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67EAFD5C-D931-4E5E-BF4B-DEEEBB804552}"/>
              </a:ext>
            </a:extLst>
          </p:cNvPr>
          <p:cNvCxnSpPr>
            <a:cxnSpLocks/>
            <a:endCxn id="120" idx="2"/>
          </p:cNvCxnSpPr>
          <p:nvPr/>
        </p:nvCxnSpPr>
        <p:spPr>
          <a:xfrm>
            <a:off x="8593533" y="3329172"/>
            <a:ext cx="348994" cy="22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C9903787-63CB-4ED0-825C-173BCDF30D05}"/>
              </a:ext>
            </a:extLst>
          </p:cNvPr>
          <p:cNvCxnSpPr>
            <a:cxnSpLocks/>
            <a:endCxn id="120" idx="2"/>
          </p:cNvCxnSpPr>
          <p:nvPr/>
        </p:nvCxnSpPr>
        <p:spPr>
          <a:xfrm>
            <a:off x="8593533" y="3288522"/>
            <a:ext cx="348994" cy="632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B86CD28F-7867-4FF6-A3C9-ECDD11544CC6}"/>
              </a:ext>
            </a:extLst>
          </p:cNvPr>
          <p:cNvCxnSpPr>
            <a:cxnSpLocks/>
            <a:endCxn id="120" idx="2"/>
          </p:cNvCxnSpPr>
          <p:nvPr/>
        </p:nvCxnSpPr>
        <p:spPr>
          <a:xfrm>
            <a:off x="8600594" y="3248602"/>
            <a:ext cx="341933" cy="103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右大かっこ 151">
            <a:extLst>
              <a:ext uri="{FF2B5EF4-FFF2-40B4-BE49-F238E27FC236}">
                <a16:creationId xmlns:a16="http://schemas.microsoft.com/office/drawing/2014/main" id="{A0ED3FF2-3836-4C35-9DA4-EBF5D56B7FEA}"/>
              </a:ext>
            </a:extLst>
          </p:cNvPr>
          <p:cNvSpPr/>
          <p:nvPr/>
        </p:nvSpPr>
        <p:spPr>
          <a:xfrm rot="5400000">
            <a:off x="8945913" y="3772418"/>
            <a:ext cx="65837" cy="993128"/>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153" name="テキスト ボックス 152">
            <a:extLst>
              <a:ext uri="{FF2B5EF4-FFF2-40B4-BE49-F238E27FC236}">
                <a16:creationId xmlns:a16="http://schemas.microsoft.com/office/drawing/2014/main" id="{3A88940C-C09E-4E27-A80A-00245959D0D5}"/>
              </a:ext>
            </a:extLst>
          </p:cNvPr>
          <p:cNvSpPr txBox="1"/>
          <p:nvPr/>
        </p:nvSpPr>
        <p:spPr>
          <a:xfrm>
            <a:off x="8635637" y="4316470"/>
            <a:ext cx="764953" cy="523220"/>
          </a:xfrm>
          <a:prstGeom prst="rect">
            <a:avLst/>
          </a:prstGeom>
          <a:noFill/>
        </p:spPr>
        <p:txBody>
          <a:bodyPr wrap="none" rtlCol="0">
            <a:spAutoFit/>
          </a:bodyPr>
          <a:lstStyle/>
          <a:p>
            <a:r>
              <a:rPr lang="en-US" altLang="ja-JP" sz="1400" dirty="0"/>
              <a:t>Affine/</a:t>
            </a:r>
          </a:p>
          <a:p>
            <a:r>
              <a:rPr kumimoji="1" lang="en-US" altLang="ja-JP" sz="1400" dirty="0" err="1"/>
              <a:t>ReLU</a:t>
            </a:r>
            <a:endParaRPr kumimoji="1" lang="ja-JP" altLang="en-US" sz="1400" dirty="0"/>
          </a:p>
        </p:txBody>
      </p:sp>
      <p:sp>
        <p:nvSpPr>
          <p:cNvPr id="154" name="正方形/長方形 153">
            <a:extLst>
              <a:ext uri="{FF2B5EF4-FFF2-40B4-BE49-F238E27FC236}">
                <a16:creationId xmlns:a16="http://schemas.microsoft.com/office/drawing/2014/main" id="{1C233C1B-B35D-4524-AFF4-AF03BFCF73DE}"/>
              </a:ext>
            </a:extLst>
          </p:cNvPr>
          <p:cNvSpPr/>
          <p:nvPr/>
        </p:nvSpPr>
        <p:spPr>
          <a:xfrm>
            <a:off x="10012493" y="2733307"/>
            <a:ext cx="301059" cy="1394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5" name="楕円 154">
            <a:extLst>
              <a:ext uri="{FF2B5EF4-FFF2-40B4-BE49-F238E27FC236}">
                <a16:creationId xmlns:a16="http://schemas.microsoft.com/office/drawing/2014/main" id="{8F97E62C-F406-45D5-BE47-477A0CE518F8}"/>
              </a:ext>
            </a:extLst>
          </p:cNvPr>
          <p:cNvSpPr/>
          <p:nvPr/>
        </p:nvSpPr>
        <p:spPr>
          <a:xfrm>
            <a:off x="10066806" y="2775017"/>
            <a:ext cx="192432" cy="1924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CED5971E-7776-498D-B71F-1535B9A958B4}"/>
              </a:ext>
            </a:extLst>
          </p:cNvPr>
          <p:cNvSpPr/>
          <p:nvPr/>
        </p:nvSpPr>
        <p:spPr>
          <a:xfrm>
            <a:off x="10066806" y="3008099"/>
            <a:ext cx="192432" cy="1924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631DBA1D-629A-46A0-8E68-DA1C7BC7A9CE}"/>
              </a:ext>
            </a:extLst>
          </p:cNvPr>
          <p:cNvSpPr/>
          <p:nvPr/>
        </p:nvSpPr>
        <p:spPr>
          <a:xfrm>
            <a:off x="10066806" y="3254628"/>
            <a:ext cx="192432" cy="1924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887BD0F6-14CD-46AE-B93C-46CFFE6AE1A3}"/>
              </a:ext>
            </a:extLst>
          </p:cNvPr>
          <p:cNvSpPr/>
          <p:nvPr/>
        </p:nvSpPr>
        <p:spPr>
          <a:xfrm>
            <a:off x="10066806" y="3877673"/>
            <a:ext cx="192432" cy="1924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9" name="テキスト ボックス 158">
            <a:extLst>
              <a:ext uri="{FF2B5EF4-FFF2-40B4-BE49-F238E27FC236}">
                <a16:creationId xmlns:a16="http://schemas.microsoft.com/office/drawing/2014/main" id="{F95809F4-36A6-4071-A0B6-513B39C30B03}"/>
              </a:ext>
            </a:extLst>
          </p:cNvPr>
          <p:cNvSpPr txBox="1"/>
          <p:nvPr/>
        </p:nvSpPr>
        <p:spPr>
          <a:xfrm rot="5400000">
            <a:off x="10016351" y="3524440"/>
            <a:ext cx="326426" cy="275853"/>
          </a:xfrm>
          <a:prstGeom prst="rect">
            <a:avLst/>
          </a:prstGeom>
          <a:noFill/>
        </p:spPr>
        <p:txBody>
          <a:bodyPr wrap="none" rtlCol="0">
            <a:spAutoFit/>
          </a:bodyPr>
          <a:lstStyle/>
          <a:p>
            <a:r>
              <a:rPr kumimoji="1" lang="en-US" altLang="ja-JP" sz="1400" dirty="0"/>
              <a:t>…</a:t>
            </a:r>
            <a:endParaRPr kumimoji="1" lang="ja-JP" altLang="en-US" sz="1400" dirty="0"/>
          </a:p>
        </p:txBody>
      </p:sp>
      <p:cxnSp>
        <p:nvCxnSpPr>
          <p:cNvPr id="160" name="直線コネクタ 159">
            <a:extLst>
              <a:ext uri="{FF2B5EF4-FFF2-40B4-BE49-F238E27FC236}">
                <a16:creationId xmlns:a16="http://schemas.microsoft.com/office/drawing/2014/main" id="{98124694-3143-4C13-8A71-42B1469F331D}"/>
              </a:ext>
            </a:extLst>
          </p:cNvPr>
          <p:cNvCxnSpPr>
            <a:cxnSpLocks/>
            <a:endCxn id="155" idx="2"/>
          </p:cNvCxnSpPr>
          <p:nvPr/>
        </p:nvCxnSpPr>
        <p:spPr>
          <a:xfrm flipV="1">
            <a:off x="9717048" y="2871233"/>
            <a:ext cx="349758" cy="2643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C10893FC-BBF8-4141-8E94-50219EA1DFBF}"/>
              </a:ext>
            </a:extLst>
          </p:cNvPr>
          <p:cNvCxnSpPr>
            <a:cxnSpLocks/>
            <a:endCxn id="155" idx="2"/>
          </p:cNvCxnSpPr>
          <p:nvPr/>
        </p:nvCxnSpPr>
        <p:spPr>
          <a:xfrm flipV="1">
            <a:off x="9713109" y="2871233"/>
            <a:ext cx="353697" cy="329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6B71E9B3-6863-4EEB-B691-4D134B98C089}"/>
              </a:ext>
            </a:extLst>
          </p:cNvPr>
          <p:cNvCxnSpPr>
            <a:cxnSpLocks/>
            <a:endCxn id="155" idx="2"/>
          </p:cNvCxnSpPr>
          <p:nvPr/>
        </p:nvCxnSpPr>
        <p:spPr>
          <a:xfrm flipV="1">
            <a:off x="9713108" y="2871233"/>
            <a:ext cx="353698" cy="3987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F20F90B2-F750-4726-B4AA-7B4D96C219F0}"/>
              </a:ext>
            </a:extLst>
          </p:cNvPr>
          <p:cNvCxnSpPr>
            <a:cxnSpLocks/>
            <a:endCxn id="156" idx="2"/>
          </p:cNvCxnSpPr>
          <p:nvPr/>
        </p:nvCxnSpPr>
        <p:spPr>
          <a:xfrm flipV="1">
            <a:off x="9724108" y="3104315"/>
            <a:ext cx="342698" cy="365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51BEB59D-6FBA-4AE5-A973-694226C65D7A}"/>
              </a:ext>
            </a:extLst>
          </p:cNvPr>
          <p:cNvCxnSpPr>
            <a:cxnSpLocks/>
          </p:cNvCxnSpPr>
          <p:nvPr/>
        </p:nvCxnSpPr>
        <p:spPr>
          <a:xfrm flipV="1">
            <a:off x="9713107" y="3113569"/>
            <a:ext cx="353699" cy="425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FB3D91C-89CC-4E10-BC73-A7B2A4BFEEE5}"/>
              </a:ext>
            </a:extLst>
          </p:cNvPr>
          <p:cNvCxnSpPr>
            <a:cxnSpLocks/>
            <a:endCxn id="156" idx="2"/>
          </p:cNvCxnSpPr>
          <p:nvPr/>
        </p:nvCxnSpPr>
        <p:spPr>
          <a:xfrm flipV="1">
            <a:off x="9724178" y="3104315"/>
            <a:ext cx="342628" cy="49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31DC7D3E-D862-4764-9866-F08AE2AA7607}"/>
              </a:ext>
            </a:extLst>
          </p:cNvPr>
          <p:cNvCxnSpPr>
            <a:cxnSpLocks/>
            <a:endCxn id="156" idx="2"/>
          </p:cNvCxnSpPr>
          <p:nvPr/>
        </p:nvCxnSpPr>
        <p:spPr>
          <a:xfrm>
            <a:off x="9717047" y="3083990"/>
            <a:ext cx="349759" cy="20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DF6E9438-1DC9-44AF-AE09-F7DE4CEFAF48}"/>
              </a:ext>
            </a:extLst>
          </p:cNvPr>
          <p:cNvCxnSpPr>
            <a:cxnSpLocks/>
            <a:endCxn id="156" idx="2"/>
          </p:cNvCxnSpPr>
          <p:nvPr/>
        </p:nvCxnSpPr>
        <p:spPr>
          <a:xfrm>
            <a:off x="9717047" y="3043340"/>
            <a:ext cx="349759" cy="60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F0411E80-9247-458B-9F88-BCAA8BE5E815}"/>
              </a:ext>
            </a:extLst>
          </p:cNvPr>
          <p:cNvCxnSpPr>
            <a:cxnSpLocks/>
            <a:endCxn id="156" idx="2"/>
          </p:cNvCxnSpPr>
          <p:nvPr/>
        </p:nvCxnSpPr>
        <p:spPr>
          <a:xfrm>
            <a:off x="9724108" y="3003420"/>
            <a:ext cx="342698" cy="1008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2FD0FF6-CABB-4E82-A029-5BC8BCBBB9D1}"/>
              </a:ext>
            </a:extLst>
          </p:cNvPr>
          <p:cNvCxnSpPr>
            <a:cxnSpLocks/>
            <a:endCxn id="157" idx="2"/>
          </p:cNvCxnSpPr>
          <p:nvPr/>
        </p:nvCxnSpPr>
        <p:spPr>
          <a:xfrm>
            <a:off x="9717812" y="3328290"/>
            <a:ext cx="348994" cy="22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15614393-00E8-4613-8A69-31D75BA20067}"/>
              </a:ext>
            </a:extLst>
          </p:cNvPr>
          <p:cNvCxnSpPr>
            <a:cxnSpLocks/>
            <a:endCxn id="157" idx="2"/>
          </p:cNvCxnSpPr>
          <p:nvPr/>
        </p:nvCxnSpPr>
        <p:spPr>
          <a:xfrm>
            <a:off x="9717812" y="3287640"/>
            <a:ext cx="348994" cy="632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E0CEB01C-AD39-45F7-A6A2-1B4C973050FB}"/>
              </a:ext>
            </a:extLst>
          </p:cNvPr>
          <p:cNvCxnSpPr>
            <a:cxnSpLocks/>
            <a:endCxn id="157" idx="2"/>
          </p:cNvCxnSpPr>
          <p:nvPr/>
        </p:nvCxnSpPr>
        <p:spPr>
          <a:xfrm>
            <a:off x="9724873" y="3247720"/>
            <a:ext cx="341933" cy="103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2" name="右大かっこ 171">
            <a:extLst>
              <a:ext uri="{FF2B5EF4-FFF2-40B4-BE49-F238E27FC236}">
                <a16:creationId xmlns:a16="http://schemas.microsoft.com/office/drawing/2014/main" id="{6D8A0F7C-ACF8-491C-99AA-D83CE566E113}"/>
              </a:ext>
            </a:extLst>
          </p:cNvPr>
          <p:cNvSpPr/>
          <p:nvPr/>
        </p:nvSpPr>
        <p:spPr>
          <a:xfrm rot="5400000">
            <a:off x="10070192" y="3771536"/>
            <a:ext cx="65837" cy="993128"/>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173" name="テキスト ボックス 172">
            <a:extLst>
              <a:ext uri="{FF2B5EF4-FFF2-40B4-BE49-F238E27FC236}">
                <a16:creationId xmlns:a16="http://schemas.microsoft.com/office/drawing/2014/main" id="{54FBC78B-DACD-436E-96D6-A39CEA1C0381}"/>
              </a:ext>
            </a:extLst>
          </p:cNvPr>
          <p:cNvSpPr txBox="1"/>
          <p:nvPr/>
        </p:nvSpPr>
        <p:spPr>
          <a:xfrm>
            <a:off x="9759916" y="4315588"/>
            <a:ext cx="865943" cy="523220"/>
          </a:xfrm>
          <a:prstGeom prst="rect">
            <a:avLst/>
          </a:prstGeom>
          <a:noFill/>
        </p:spPr>
        <p:txBody>
          <a:bodyPr wrap="none" rtlCol="0">
            <a:spAutoFit/>
          </a:bodyPr>
          <a:lstStyle/>
          <a:p>
            <a:r>
              <a:rPr lang="en-US" altLang="ja-JP" sz="1400" dirty="0"/>
              <a:t>Affine/</a:t>
            </a:r>
          </a:p>
          <a:p>
            <a:r>
              <a:rPr kumimoji="1" lang="en-US" altLang="ja-JP" sz="1400" dirty="0" err="1"/>
              <a:t>Softmax</a:t>
            </a:r>
            <a:endParaRPr kumimoji="1" lang="ja-JP" altLang="en-US" sz="1400" dirty="0"/>
          </a:p>
        </p:txBody>
      </p:sp>
      <p:sp>
        <p:nvSpPr>
          <p:cNvPr id="175" name="右中かっこ 174">
            <a:extLst>
              <a:ext uri="{FF2B5EF4-FFF2-40B4-BE49-F238E27FC236}">
                <a16:creationId xmlns:a16="http://schemas.microsoft.com/office/drawing/2014/main" id="{242CD37A-99DA-4DF2-9CCB-AC867822E8C6}"/>
              </a:ext>
            </a:extLst>
          </p:cNvPr>
          <p:cNvSpPr/>
          <p:nvPr/>
        </p:nvSpPr>
        <p:spPr>
          <a:xfrm>
            <a:off x="9238439" y="2828434"/>
            <a:ext cx="60113" cy="122033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176" name="右中かっこ 175">
            <a:extLst>
              <a:ext uri="{FF2B5EF4-FFF2-40B4-BE49-F238E27FC236}">
                <a16:creationId xmlns:a16="http://schemas.microsoft.com/office/drawing/2014/main" id="{CFE83737-6749-4626-B92E-B7C8FE26F94F}"/>
              </a:ext>
            </a:extLst>
          </p:cNvPr>
          <p:cNvSpPr/>
          <p:nvPr/>
        </p:nvSpPr>
        <p:spPr>
          <a:xfrm>
            <a:off x="10371741" y="2828433"/>
            <a:ext cx="60113" cy="122033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177" name="テキスト ボックス 176">
            <a:extLst>
              <a:ext uri="{FF2B5EF4-FFF2-40B4-BE49-F238E27FC236}">
                <a16:creationId xmlns:a16="http://schemas.microsoft.com/office/drawing/2014/main" id="{B9544479-88DB-4F26-BE8A-9D029422F7E0}"/>
              </a:ext>
            </a:extLst>
          </p:cNvPr>
          <p:cNvSpPr txBox="1"/>
          <p:nvPr/>
        </p:nvSpPr>
        <p:spPr>
          <a:xfrm rot="5400000">
            <a:off x="9169291" y="3284713"/>
            <a:ext cx="482824" cy="307777"/>
          </a:xfrm>
          <a:prstGeom prst="rect">
            <a:avLst/>
          </a:prstGeom>
          <a:noFill/>
        </p:spPr>
        <p:txBody>
          <a:bodyPr wrap="square" rtlCol="0">
            <a:spAutoFit/>
          </a:bodyPr>
          <a:lstStyle/>
          <a:p>
            <a:r>
              <a:rPr lang="en-US" altLang="ja-JP" sz="1400" dirty="0"/>
              <a:t>100</a:t>
            </a:r>
            <a:endParaRPr kumimoji="1" lang="ja-JP" altLang="en-US" sz="1400" dirty="0"/>
          </a:p>
        </p:txBody>
      </p:sp>
      <p:sp>
        <p:nvSpPr>
          <p:cNvPr id="178" name="テキスト ボックス 177">
            <a:extLst>
              <a:ext uri="{FF2B5EF4-FFF2-40B4-BE49-F238E27FC236}">
                <a16:creationId xmlns:a16="http://schemas.microsoft.com/office/drawing/2014/main" id="{7B954589-0D93-4394-9EC6-4529FCFC52A6}"/>
              </a:ext>
            </a:extLst>
          </p:cNvPr>
          <p:cNvSpPr txBox="1"/>
          <p:nvPr/>
        </p:nvSpPr>
        <p:spPr>
          <a:xfrm rot="5400000">
            <a:off x="10300288" y="3317153"/>
            <a:ext cx="482824" cy="307777"/>
          </a:xfrm>
          <a:prstGeom prst="rect">
            <a:avLst/>
          </a:prstGeom>
          <a:noFill/>
        </p:spPr>
        <p:txBody>
          <a:bodyPr wrap="square" rtlCol="0">
            <a:spAutoFit/>
          </a:bodyPr>
          <a:lstStyle/>
          <a:p>
            <a:r>
              <a:rPr lang="en-US" altLang="ja-JP" sz="1400" dirty="0"/>
              <a:t>10</a:t>
            </a:r>
            <a:endParaRPr kumimoji="1" lang="ja-JP" altLang="en-US" sz="1400" dirty="0"/>
          </a:p>
        </p:txBody>
      </p:sp>
      <p:sp>
        <p:nvSpPr>
          <p:cNvPr id="1041" name="タイトル 1040">
            <a:extLst>
              <a:ext uri="{FF2B5EF4-FFF2-40B4-BE49-F238E27FC236}">
                <a16:creationId xmlns:a16="http://schemas.microsoft.com/office/drawing/2014/main" id="{CEE7B516-BE25-411B-9C73-7A664156DDCA}"/>
              </a:ext>
            </a:extLst>
          </p:cNvPr>
          <p:cNvSpPr>
            <a:spLocks noGrp="1"/>
          </p:cNvSpPr>
          <p:nvPr>
            <p:ph type="title"/>
          </p:nvPr>
        </p:nvSpPr>
        <p:spPr/>
        <p:txBody>
          <a:bodyPr/>
          <a:lstStyle/>
          <a:p>
            <a:r>
              <a:rPr lang="ja-JP" altLang="en-US" dirty="0"/>
              <a:t>評価に用いる畳み込みニューラルネットワークの構成</a:t>
            </a:r>
            <a:endParaRPr kumimoji="1" lang="ja-JP" altLang="en-US" dirty="0"/>
          </a:p>
        </p:txBody>
      </p:sp>
      <p:sp>
        <p:nvSpPr>
          <p:cNvPr id="184" name="テキスト ボックス 183">
            <a:extLst>
              <a:ext uri="{FF2B5EF4-FFF2-40B4-BE49-F238E27FC236}">
                <a16:creationId xmlns:a16="http://schemas.microsoft.com/office/drawing/2014/main" id="{5B953AFA-774A-4270-983C-5F91C5727217}"/>
              </a:ext>
            </a:extLst>
          </p:cNvPr>
          <p:cNvSpPr txBox="1"/>
          <p:nvPr/>
        </p:nvSpPr>
        <p:spPr>
          <a:xfrm>
            <a:off x="10530497" y="-4207"/>
            <a:ext cx="16466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kumimoji="1" lang="en-US" altLang="ja-JP" dirty="0" err="1"/>
              <a:t>Jupyter</a:t>
            </a:r>
            <a:r>
              <a:rPr lang="ja-JP" altLang="en-US" dirty="0"/>
              <a:t>を使う</a:t>
            </a:r>
            <a:endParaRPr kumimoji="1" lang="ja-JP" altLang="en-US" dirty="0"/>
          </a:p>
        </p:txBody>
      </p:sp>
    </p:spTree>
    <p:extLst>
      <p:ext uri="{BB962C8B-B14F-4D97-AF65-F5344CB8AC3E}">
        <p14:creationId xmlns:p14="http://schemas.microsoft.com/office/powerpoint/2010/main" val="261735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B7384-86C5-4F9F-9E63-C04CD99B6BB1}"/>
              </a:ext>
            </a:extLst>
          </p:cNvPr>
          <p:cNvSpPr>
            <a:spLocks noGrp="1"/>
          </p:cNvSpPr>
          <p:nvPr>
            <p:ph type="title"/>
          </p:nvPr>
        </p:nvSpPr>
        <p:spPr/>
        <p:txBody>
          <a:bodyPr/>
          <a:lstStyle/>
          <a:p>
            <a:r>
              <a:rPr kumimoji="1" lang="ja-JP" altLang="en-US" dirty="0"/>
              <a:t>今日のアジェンダ</a:t>
            </a:r>
          </a:p>
        </p:txBody>
      </p:sp>
      <p:sp>
        <p:nvSpPr>
          <p:cNvPr id="3" name="コンテンツ プレースホルダー 2">
            <a:extLst>
              <a:ext uri="{FF2B5EF4-FFF2-40B4-BE49-F238E27FC236}">
                <a16:creationId xmlns:a16="http://schemas.microsoft.com/office/drawing/2014/main" id="{E5D1E0F9-1CC0-4A90-84C1-04A7C10927C3}"/>
              </a:ext>
            </a:extLst>
          </p:cNvPr>
          <p:cNvSpPr>
            <a:spLocks noGrp="1"/>
          </p:cNvSpPr>
          <p:nvPr>
            <p:ph idx="1"/>
          </p:nvPr>
        </p:nvSpPr>
        <p:spPr>
          <a:xfrm>
            <a:off x="838200" y="1825625"/>
            <a:ext cx="11216425" cy="4351338"/>
          </a:xfrm>
        </p:spPr>
        <p:txBody>
          <a:bodyPr>
            <a:normAutofit/>
          </a:bodyPr>
          <a:lstStyle/>
          <a:p>
            <a:r>
              <a:rPr lang="ja-JP" altLang="en-US" sz="3200" dirty="0"/>
              <a:t>今日の立ち位置、言葉の整理</a:t>
            </a:r>
            <a:endParaRPr lang="en-US" altLang="ja-JP" sz="3200" dirty="0"/>
          </a:p>
          <a:p>
            <a:pPr marL="0" indent="0">
              <a:buNone/>
            </a:pPr>
            <a:endParaRPr kumimoji="1" lang="en-US" altLang="ja-JP" sz="3200" dirty="0"/>
          </a:p>
          <a:p>
            <a:r>
              <a:rPr lang="ja-JP" altLang="en-US" sz="3200" dirty="0"/>
              <a:t>ディープラーニングの</a:t>
            </a:r>
          </a:p>
          <a:p>
            <a:pPr lvl="1"/>
            <a:r>
              <a:rPr lang="ja-JP" altLang="en-US" sz="2800" dirty="0"/>
              <a:t>計算のやり方</a:t>
            </a:r>
          </a:p>
          <a:p>
            <a:pPr lvl="1"/>
            <a:r>
              <a:rPr lang="ja-JP" altLang="en-US" sz="2800" dirty="0"/>
              <a:t>計算の道具</a:t>
            </a:r>
            <a:endParaRPr lang="en-US" altLang="ja-JP" sz="2800" dirty="0"/>
          </a:p>
          <a:p>
            <a:pPr lvl="1"/>
            <a:endParaRPr lang="en-US" altLang="ja-JP" sz="2800" dirty="0"/>
          </a:p>
          <a:p>
            <a:r>
              <a:rPr lang="ja-JP" altLang="en-US" sz="3200" dirty="0"/>
              <a:t>ディープラーニングを用いた手書き文字</a:t>
            </a:r>
            <a:r>
              <a:rPr lang="en-US" altLang="ja-JP" sz="3200" dirty="0"/>
              <a:t>(</a:t>
            </a:r>
            <a:r>
              <a:rPr lang="ja-JP" altLang="en-US" sz="3200" dirty="0"/>
              <a:t>数字</a:t>
            </a:r>
            <a:r>
              <a:rPr lang="en-US" altLang="ja-JP" sz="3200" dirty="0"/>
              <a:t>)</a:t>
            </a:r>
            <a:r>
              <a:rPr lang="ja-JP" altLang="en-US" sz="3200" dirty="0"/>
              <a:t>認識の実例</a:t>
            </a:r>
          </a:p>
          <a:p>
            <a:endParaRPr kumimoji="1" lang="ja-JP" altLang="en-US" sz="3200" dirty="0"/>
          </a:p>
        </p:txBody>
      </p:sp>
      <p:sp>
        <p:nvSpPr>
          <p:cNvPr id="4" name="スライド番号プレースホルダー 3">
            <a:extLst>
              <a:ext uri="{FF2B5EF4-FFF2-40B4-BE49-F238E27FC236}">
                <a16:creationId xmlns:a16="http://schemas.microsoft.com/office/drawing/2014/main" id="{3BEDE17A-6EFB-483D-9F24-64BA94A5B0D4}"/>
              </a:ext>
            </a:extLst>
          </p:cNvPr>
          <p:cNvSpPr>
            <a:spLocks noGrp="1"/>
          </p:cNvSpPr>
          <p:nvPr>
            <p:ph type="sldNum" sz="quarter" idx="12"/>
          </p:nvPr>
        </p:nvSpPr>
        <p:spPr/>
        <p:txBody>
          <a:bodyPr/>
          <a:lstStyle/>
          <a:p>
            <a:fld id="{8AEBDCA3-918C-4541-BF84-4F93CF1796EA}" type="slidenum">
              <a:rPr kumimoji="1" lang="ja-JP" altLang="en-US" smtClean="0"/>
              <a:t>6</a:t>
            </a:fld>
            <a:endParaRPr kumimoji="1" lang="ja-JP" altLang="en-US"/>
          </a:p>
        </p:txBody>
      </p:sp>
      <p:sp>
        <p:nvSpPr>
          <p:cNvPr id="5" name="正方形/長方形 4">
            <a:extLst>
              <a:ext uri="{FF2B5EF4-FFF2-40B4-BE49-F238E27FC236}">
                <a16:creationId xmlns:a16="http://schemas.microsoft.com/office/drawing/2014/main" id="{EFD04759-2467-4088-8838-49AC161499D2}"/>
              </a:ext>
            </a:extLst>
          </p:cNvPr>
          <p:cNvSpPr/>
          <p:nvPr/>
        </p:nvSpPr>
        <p:spPr>
          <a:xfrm>
            <a:off x="689288" y="1613414"/>
            <a:ext cx="10890697" cy="90377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94282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5EF5A6-7427-4E79-BC30-1B473FCB59E0}"/>
              </a:ext>
            </a:extLst>
          </p:cNvPr>
          <p:cNvSpPr>
            <a:spLocks noGrp="1"/>
          </p:cNvSpPr>
          <p:nvPr>
            <p:ph type="title"/>
          </p:nvPr>
        </p:nvSpPr>
        <p:spPr/>
        <p:txBody>
          <a:bodyPr>
            <a:normAutofit/>
          </a:bodyPr>
          <a:lstStyle/>
          <a:p>
            <a:r>
              <a:rPr kumimoji="1" lang="ja-JP" altLang="en-US" dirty="0"/>
              <a:t>（時間があれば</a:t>
            </a:r>
            <a:r>
              <a:rPr kumimoji="1" lang="en-US" altLang="ja-JP" dirty="0"/>
              <a:t>‥</a:t>
            </a:r>
            <a:r>
              <a:rPr kumimoji="1" lang="ja-JP" altLang="en-US" dirty="0"/>
              <a:t>）</a:t>
            </a:r>
            <a:br>
              <a:rPr kumimoji="1" lang="en-US" altLang="ja-JP" dirty="0"/>
            </a:br>
            <a:r>
              <a:rPr kumimoji="1" lang="en-US" altLang="ja-JP" dirty="0"/>
              <a:t>Raspberry Pi</a:t>
            </a:r>
            <a:r>
              <a:rPr kumimoji="1" lang="ja-JP" altLang="en-US" dirty="0"/>
              <a:t>を使った文字認識のデモ</a:t>
            </a:r>
          </a:p>
        </p:txBody>
      </p:sp>
      <p:sp>
        <p:nvSpPr>
          <p:cNvPr id="3" name="スライド番号プレースホルダー 2">
            <a:extLst>
              <a:ext uri="{FF2B5EF4-FFF2-40B4-BE49-F238E27FC236}">
                <a16:creationId xmlns:a16="http://schemas.microsoft.com/office/drawing/2014/main" id="{7CB4A178-0585-4943-A048-690E5C32FD74}"/>
              </a:ext>
            </a:extLst>
          </p:cNvPr>
          <p:cNvSpPr>
            <a:spLocks noGrp="1"/>
          </p:cNvSpPr>
          <p:nvPr>
            <p:ph type="sldNum" sz="quarter" idx="12"/>
          </p:nvPr>
        </p:nvSpPr>
        <p:spPr/>
        <p:txBody>
          <a:bodyPr/>
          <a:lstStyle/>
          <a:p>
            <a:fld id="{8AEBDCA3-918C-4541-BF84-4F93CF1796EA}" type="slidenum">
              <a:rPr kumimoji="1" lang="ja-JP" altLang="en-US" smtClean="0"/>
              <a:t>60</a:t>
            </a:fld>
            <a:endParaRPr kumimoji="1" lang="ja-JP" altLang="en-US"/>
          </a:p>
        </p:txBody>
      </p:sp>
      <p:pic>
        <p:nvPicPr>
          <p:cNvPr id="4" name="図 3">
            <a:extLst>
              <a:ext uri="{FF2B5EF4-FFF2-40B4-BE49-F238E27FC236}">
                <a16:creationId xmlns:a16="http://schemas.microsoft.com/office/drawing/2014/main" id="{75B9472E-5301-482E-AB5A-77A8C9D055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94585" y="2068219"/>
            <a:ext cx="5214132" cy="3910599"/>
          </a:xfrm>
          <a:prstGeom prst="rect">
            <a:avLst/>
          </a:prstGeom>
        </p:spPr>
      </p:pic>
      <p:sp>
        <p:nvSpPr>
          <p:cNvPr id="5" name="正方形/長方形 4">
            <a:extLst>
              <a:ext uri="{FF2B5EF4-FFF2-40B4-BE49-F238E27FC236}">
                <a16:creationId xmlns:a16="http://schemas.microsoft.com/office/drawing/2014/main" id="{7823DE57-6794-419A-97C4-2F58683F54EE}"/>
              </a:ext>
            </a:extLst>
          </p:cNvPr>
          <p:cNvSpPr/>
          <p:nvPr/>
        </p:nvSpPr>
        <p:spPr>
          <a:xfrm rot="20700000">
            <a:off x="2259864" y="3072464"/>
            <a:ext cx="1372949" cy="15236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11500" dirty="0">
                <a:latin typeface="Mistral" panose="03090702030407020403" pitchFamily="66" charset="0"/>
              </a:rPr>
              <a:t>6</a:t>
            </a:r>
            <a:endParaRPr kumimoji="1" lang="ja-JP" altLang="en-US" sz="11500" dirty="0">
              <a:latin typeface="Mistral" panose="03090702030407020403" pitchFamily="66" charset="0"/>
            </a:endParaRPr>
          </a:p>
        </p:txBody>
      </p:sp>
      <p:cxnSp>
        <p:nvCxnSpPr>
          <p:cNvPr id="7" name="直線コネクタ 6">
            <a:extLst>
              <a:ext uri="{FF2B5EF4-FFF2-40B4-BE49-F238E27FC236}">
                <a16:creationId xmlns:a16="http://schemas.microsoft.com/office/drawing/2014/main" id="{F552CDC3-98F3-49DB-A708-B2F1199AD9E0}"/>
              </a:ext>
            </a:extLst>
          </p:cNvPr>
          <p:cNvCxnSpPr/>
          <p:nvPr/>
        </p:nvCxnSpPr>
        <p:spPr>
          <a:xfrm>
            <a:off x="3592286" y="2920749"/>
            <a:ext cx="1711234" cy="2003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1C2E877-EB7F-42B7-B3A4-50F3F803E046}"/>
              </a:ext>
            </a:extLst>
          </p:cNvPr>
          <p:cNvCxnSpPr>
            <a:cxnSpLocks/>
          </p:cNvCxnSpPr>
          <p:nvPr/>
        </p:nvCxnSpPr>
        <p:spPr>
          <a:xfrm>
            <a:off x="2717075" y="4854052"/>
            <a:ext cx="2586445" cy="48865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547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38200" y="365125"/>
            <a:ext cx="10515600" cy="1325563"/>
          </a:xfrm>
        </p:spPr>
        <p:txBody>
          <a:bodyPr/>
          <a:lstStyle/>
          <a:p>
            <a:r>
              <a:rPr kumimoji="1" lang="ja-JP" altLang="en-US" dirty="0"/>
              <a:t>話題の企業 </a:t>
            </a:r>
            <a:r>
              <a:rPr kumimoji="1" lang="en-US" altLang="ja-JP" dirty="0"/>
              <a:t>– </a:t>
            </a:r>
            <a:r>
              <a:rPr kumimoji="1" lang="ja-JP" altLang="en-US" dirty="0"/>
              <a:t>エヌビディア社</a:t>
            </a:r>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299" y="573736"/>
            <a:ext cx="762818" cy="762818"/>
          </a:xfrm>
          <a:prstGeom prst="rect">
            <a:avLst/>
          </a:prstGeom>
        </p:spPr>
      </p:pic>
      <p:sp>
        <p:nvSpPr>
          <p:cNvPr id="10" name="テキスト ボックス 9"/>
          <p:cNvSpPr txBox="1"/>
          <p:nvPr/>
        </p:nvSpPr>
        <p:spPr>
          <a:xfrm>
            <a:off x="627320" y="1422541"/>
            <a:ext cx="7713272" cy="2246769"/>
          </a:xfrm>
          <a:prstGeom prst="rect">
            <a:avLst/>
          </a:prstGeom>
          <a:noFill/>
        </p:spPr>
        <p:txBody>
          <a:bodyPr wrap="square" rtlCol="0">
            <a:spAutoFit/>
          </a:bodyPr>
          <a:lstStyle/>
          <a:p>
            <a:r>
              <a:rPr kumimoji="1" lang="ja-JP" altLang="en-US" sz="2000" dirty="0"/>
              <a:t>行列</a:t>
            </a:r>
            <a:r>
              <a:rPr lang="ja-JP" altLang="en-US" sz="2000" dirty="0"/>
              <a:t>計算</a:t>
            </a:r>
            <a:r>
              <a:rPr kumimoji="1" lang="ja-JP" altLang="en-US" sz="2000" dirty="0"/>
              <a:t>を超高速に並列処理できる</a:t>
            </a:r>
            <a:r>
              <a:rPr lang="ja-JP" altLang="en-US" sz="2000" dirty="0"/>
              <a:t>チップを開発。それを組み込んだ各種ハードウェアと、</a:t>
            </a:r>
            <a:r>
              <a:rPr kumimoji="1" lang="ja-JP" altLang="en-US" sz="2000" dirty="0"/>
              <a:t>それらを活用するためのソフトウェア群を提供。</a:t>
            </a:r>
            <a:endParaRPr kumimoji="1" lang="en-US" altLang="ja-JP" sz="2000" dirty="0"/>
          </a:p>
          <a:p>
            <a:r>
              <a:rPr lang="en-US" altLang="ja-JP" sz="2000" dirty="0"/>
              <a:t>CAD</a:t>
            </a:r>
            <a:r>
              <a:rPr lang="ja-JP" altLang="en-US" sz="2000" dirty="0"/>
              <a:t>や</a:t>
            </a:r>
            <a:r>
              <a:rPr lang="en-US" altLang="ja-JP" sz="2000" dirty="0"/>
              <a:t>CG</a:t>
            </a:r>
            <a:r>
              <a:rPr lang="ja-JP" altLang="en-US" sz="2000" dirty="0" err="1"/>
              <a:t>、</a:t>
            </a:r>
            <a:r>
              <a:rPr lang="ja-JP" altLang="en-US" sz="2000" dirty="0"/>
              <a:t>ゲームなどの</a:t>
            </a:r>
            <a:r>
              <a:rPr lang="en-US" altLang="ja-JP" sz="2000" dirty="0"/>
              <a:t>3D</a:t>
            </a:r>
            <a:r>
              <a:rPr lang="ja-JP" altLang="en-US" sz="2000" dirty="0"/>
              <a:t>グラフィックス領域から、ディープラーニングへ適応領域を拡大。いずれも</a:t>
            </a:r>
            <a:r>
              <a:rPr lang="ja-JP" altLang="en-US" sz="2000" u="sng" dirty="0"/>
              <a:t>膨大な行列計算</a:t>
            </a:r>
            <a:r>
              <a:rPr lang="ja-JP" altLang="en-US" sz="2000" dirty="0"/>
              <a:t>を必要とするアプリケーション領域。</a:t>
            </a:r>
            <a:endParaRPr lang="en-US" altLang="ja-JP" sz="2000" dirty="0"/>
          </a:p>
          <a:p>
            <a:endParaRPr kumimoji="1" lang="en-US" altLang="ja-JP" sz="2000" dirty="0"/>
          </a:p>
        </p:txBody>
      </p:sp>
      <p:pic>
        <p:nvPicPr>
          <p:cNvPr id="17" name="図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186" y="3502412"/>
            <a:ext cx="2808358" cy="1572680"/>
          </a:xfrm>
          <a:prstGeom prst="rect">
            <a:avLst/>
          </a:prstGeom>
        </p:spPr>
      </p:pic>
      <p:pic>
        <p:nvPicPr>
          <p:cNvPr id="18" name="図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1536" y="4888921"/>
            <a:ext cx="2559458" cy="1540989"/>
          </a:xfrm>
          <a:prstGeom prst="rect">
            <a:avLst/>
          </a:prstGeom>
        </p:spPr>
      </p:pic>
      <p:pic>
        <p:nvPicPr>
          <p:cNvPr id="22" name="図 21"/>
          <p:cNvPicPr>
            <a:picLocks noChangeAspect="1"/>
          </p:cNvPicPr>
          <p:nvPr/>
        </p:nvPicPr>
        <p:blipFill>
          <a:blip r:embed="rId5"/>
          <a:stretch>
            <a:fillRect/>
          </a:stretch>
        </p:blipFill>
        <p:spPr>
          <a:xfrm>
            <a:off x="8340592" y="1422540"/>
            <a:ext cx="3015170" cy="2006459"/>
          </a:xfrm>
          <a:prstGeom prst="rect">
            <a:avLst/>
          </a:prstGeom>
        </p:spPr>
      </p:pic>
      <p:pic>
        <p:nvPicPr>
          <p:cNvPr id="24" name="図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55956" y="3872576"/>
            <a:ext cx="3776518" cy="2367877"/>
          </a:xfrm>
          <a:prstGeom prst="rect">
            <a:avLst/>
          </a:prstGeom>
        </p:spPr>
      </p:pic>
      <p:pic>
        <p:nvPicPr>
          <p:cNvPr id="19" name="図 18"/>
          <p:cNvPicPr>
            <a:picLocks noChangeAspect="1"/>
          </p:cNvPicPr>
          <p:nvPr/>
        </p:nvPicPr>
        <p:blipFill rotWithShape="1">
          <a:blip r:embed="rId7" cstate="email">
            <a:extLst>
              <a:ext uri="{28A0092B-C50C-407E-A947-70E740481C1C}">
                <a14:useLocalDpi xmlns:a14="http://schemas.microsoft.com/office/drawing/2010/main"/>
              </a:ext>
            </a:extLst>
          </a:blip>
          <a:srcRect t="-3713"/>
          <a:stretch/>
        </p:blipFill>
        <p:spPr>
          <a:xfrm>
            <a:off x="3945831" y="3801412"/>
            <a:ext cx="3681336" cy="2431809"/>
          </a:xfrm>
          <a:prstGeom prst="rect">
            <a:avLst/>
          </a:prstGeom>
        </p:spPr>
      </p:pic>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61</a:t>
            </a:fld>
            <a:endParaRPr kumimoji="1" lang="ja-JP" altLang="en-US"/>
          </a:p>
        </p:txBody>
      </p:sp>
      <p:sp>
        <p:nvSpPr>
          <p:cNvPr id="5" name="正方形/長方形 4"/>
          <p:cNvSpPr/>
          <p:nvPr/>
        </p:nvSpPr>
        <p:spPr>
          <a:xfrm>
            <a:off x="4353654" y="235577"/>
            <a:ext cx="3764172" cy="461665"/>
          </a:xfrm>
          <a:prstGeom prst="rect">
            <a:avLst/>
          </a:prstGeom>
        </p:spPr>
        <p:txBody>
          <a:bodyPr wrap="none">
            <a:spAutoFit/>
          </a:bodyPr>
          <a:lstStyle/>
          <a:p>
            <a:r>
              <a:rPr lang="ja-JP" altLang="en-US" sz="2400" dirty="0"/>
              <a:t>“謎の</a:t>
            </a:r>
            <a:r>
              <a:rPr lang="en-US" altLang="ja-JP" sz="2400" dirty="0"/>
              <a:t>AI</a:t>
            </a:r>
            <a:r>
              <a:rPr lang="ja-JP" altLang="en-US" sz="2400" dirty="0"/>
              <a:t>半導体メーカー”</a:t>
            </a:r>
            <a:r>
              <a:rPr lang="en-US" altLang="ja-JP" sz="2400" dirty="0">
                <a:sym typeface="Wingdings" panose="05000000000000000000" pitchFamily="2" charset="2"/>
              </a:rPr>
              <a:t></a:t>
            </a:r>
            <a:endParaRPr lang="ja-JP" altLang="en-US" sz="2400" dirty="0"/>
          </a:p>
        </p:txBody>
      </p:sp>
    </p:spTree>
    <p:extLst>
      <p:ext uri="{BB962C8B-B14F-4D97-AF65-F5344CB8AC3E}">
        <p14:creationId xmlns:p14="http://schemas.microsoft.com/office/powerpoint/2010/main" val="2336796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まだまだ先は深いけど</a:t>
            </a:r>
          </a:p>
        </p:txBody>
      </p:sp>
      <p:sp>
        <p:nvSpPr>
          <p:cNvPr id="4" name="コンテンツ プレースホルダー 3"/>
          <p:cNvSpPr>
            <a:spLocks noGrp="1"/>
          </p:cNvSpPr>
          <p:nvPr>
            <p:ph idx="1"/>
          </p:nvPr>
        </p:nvSpPr>
        <p:spPr>
          <a:xfrm>
            <a:off x="838200" y="1825625"/>
            <a:ext cx="6425485" cy="4351338"/>
          </a:xfrm>
        </p:spPr>
        <p:txBody>
          <a:bodyPr>
            <a:normAutofit fontScale="92500" lnSpcReduction="10000"/>
          </a:bodyPr>
          <a:lstStyle/>
          <a:p>
            <a:r>
              <a:rPr kumimoji="1" lang="ja-JP" altLang="en-US" dirty="0"/>
              <a:t>今日の話</a:t>
            </a:r>
            <a:r>
              <a:rPr lang="ja-JP" altLang="en-US" dirty="0"/>
              <a:t>の</a:t>
            </a:r>
            <a:r>
              <a:rPr kumimoji="1" lang="ja-JP" altLang="en-US" dirty="0"/>
              <a:t>続きとして、畳み込み</a:t>
            </a:r>
            <a:r>
              <a:rPr lang="ja-JP" altLang="en-US" dirty="0"/>
              <a:t>ニューラルネットワークのさらなる発展、効率よく学習させるための様々なテクニックなど、学ぶべきテーマはまだまだあります</a:t>
            </a:r>
            <a:endParaRPr lang="en-US" altLang="ja-JP" dirty="0"/>
          </a:p>
          <a:p>
            <a:r>
              <a:rPr kumimoji="1" lang="ja-JP" altLang="en-US" dirty="0"/>
              <a:t>しかし、その基本となるのは今日学んだニューラルネットワークと、それを多層構造化したモデルです</a:t>
            </a:r>
            <a:endParaRPr kumimoji="1" lang="en-US" altLang="ja-JP" dirty="0"/>
          </a:p>
          <a:p>
            <a:r>
              <a:rPr lang="ja-JP" altLang="en-US" dirty="0"/>
              <a:t>これからニュースや記事でディープラーニングを見かけたときに、いままでよりも多少なりとも中身に親近感を持って理解できる一助となれば幸いです</a:t>
            </a:r>
            <a:endParaRPr kumimoji="1" lang="en-US" altLang="ja-JP"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62</a:t>
            </a:fld>
            <a:endParaRPr kumimoji="1" lang="ja-JP" altLang="en-US"/>
          </a:p>
        </p:txBody>
      </p:sp>
      <p:sp>
        <p:nvSpPr>
          <p:cNvPr id="11" name="テキスト ボックス 10"/>
          <p:cNvSpPr txBox="1"/>
          <p:nvPr/>
        </p:nvSpPr>
        <p:spPr>
          <a:xfrm>
            <a:off x="9417221" y="502206"/>
            <a:ext cx="2723823" cy="369332"/>
          </a:xfrm>
          <a:prstGeom prst="rect">
            <a:avLst/>
          </a:prstGeom>
          <a:noFill/>
        </p:spPr>
        <p:txBody>
          <a:bodyPr wrap="none" rtlCol="0">
            <a:spAutoFit/>
          </a:bodyPr>
          <a:lstStyle/>
          <a:p>
            <a:r>
              <a:rPr kumimoji="1" lang="ja-JP" altLang="en-US" dirty="0"/>
              <a:t>まだ潜り始めたばっかり</a:t>
            </a:r>
          </a:p>
        </p:txBody>
      </p:sp>
      <p:pic>
        <p:nvPicPr>
          <p:cNvPr id="7" name="図 6"/>
          <p:cNvPicPr>
            <a:picLocks noChangeAspect="1"/>
          </p:cNvPicPr>
          <p:nvPr/>
        </p:nvPicPr>
        <p:blipFill>
          <a:blip r:embed="rId2"/>
          <a:stretch>
            <a:fillRect/>
          </a:stretch>
        </p:blipFill>
        <p:spPr>
          <a:xfrm>
            <a:off x="7693197" y="1006475"/>
            <a:ext cx="4286250" cy="5715000"/>
          </a:xfrm>
          <a:prstGeom prst="rect">
            <a:avLst/>
          </a:prstGeom>
        </p:spPr>
      </p:pic>
      <p:pic>
        <p:nvPicPr>
          <p:cNvPr id="12" name="図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1684" y="-534276"/>
            <a:ext cx="3484781" cy="2821078"/>
          </a:xfrm>
          <a:prstGeom prst="rect">
            <a:avLst/>
          </a:prstGeom>
        </p:spPr>
      </p:pic>
    </p:spTree>
    <p:extLst>
      <p:ext uri="{BB962C8B-B14F-4D97-AF65-F5344CB8AC3E}">
        <p14:creationId xmlns:p14="http://schemas.microsoft.com/office/powerpoint/2010/main" val="3030028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83F67-01E3-4F9B-B977-B6ADEA594F3F}"/>
              </a:ext>
            </a:extLst>
          </p:cNvPr>
          <p:cNvSpPr>
            <a:spLocks noGrp="1"/>
          </p:cNvSpPr>
          <p:nvPr>
            <p:ph type="title"/>
          </p:nvPr>
        </p:nvSpPr>
        <p:spPr/>
        <p:txBody>
          <a:bodyPr/>
          <a:lstStyle/>
          <a:p>
            <a:r>
              <a:rPr kumimoji="1" lang="ja-JP" altLang="en-US" dirty="0"/>
              <a:t>今日の立ち位置 </a:t>
            </a:r>
            <a:r>
              <a:rPr kumimoji="1" lang="en-US" altLang="ja-JP" dirty="0"/>
              <a:t>~ </a:t>
            </a:r>
            <a:r>
              <a:rPr kumimoji="1" lang="ja-JP" altLang="en-US" dirty="0"/>
              <a:t>人工知能を学ぶ中で</a:t>
            </a:r>
          </a:p>
        </p:txBody>
      </p:sp>
      <p:sp>
        <p:nvSpPr>
          <p:cNvPr id="4" name="スライド番号プレースホルダー 3">
            <a:extLst>
              <a:ext uri="{FF2B5EF4-FFF2-40B4-BE49-F238E27FC236}">
                <a16:creationId xmlns:a16="http://schemas.microsoft.com/office/drawing/2014/main" id="{33ED8DB8-A600-43EF-B94C-BD26E0F6F9AD}"/>
              </a:ext>
            </a:extLst>
          </p:cNvPr>
          <p:cNvSpPr>
            <a:spLocks noGrp="1"/>
          </p:cNvSpPr>
          <p:nvPr>
            <p:ph type="sldNum" sz="quarter" idx="12"/>
          </p:nvPr>
        </p:nvSpPr>
        <p:spPr>
          <a:xfrm>
            <a:off x="8610600" y="6356350"/>
            <a:ext cx="2743200" cy="365125"/>
          </a:xfrm>
        </p:spPr>
        <p:txBody>
          <a:bodyPr/>
          <a:lstStyle/>
          <a:p>
            <a:fld id="{8AEBDCA3-918C-4541-BF84-4F93CF1796EA}" type="slidenum">
              <a:rPr kumimoji="1" lang="ja-JP" altLang="en-US" smtClean="0"/>
              <a:t>7</a:t>
            </a:fld>
            <a:endParaRPr kumimoji="1" lang="ja-JP" altLang="en-US"/>
          </a:p>
        </p:txBody>
      </p:sp>
      <p:sp>
        <p:nvSpPr>
          <p:cNvPr id="10" name="直角三角形 9">
            <a:extLst>
              <a:ext uri="{FF2B5EF4-FFF2-40B4-BE49-F238E27FC236}">
                <a16:creationId xmlns:a16="http://schemas.microsoft.com/office/drawing/2014/main" id="{305390EB-543A-4A01-A9D4-75CC49181E29}"/>
              </a:ext>
            </a:extLst>
          </p:cNvPr>
          <p:cNvSpPr/>
          <p:nvPr/>
        </p:nvSpPr>
        <p:spPr>
          <a:xfrm>
            <a:off x="567740" y="1906072"/>
            <a:ext cx="1326524" cy="4450277"/>
          </a:xfrm>
          <a:prstGeom prst="rtTriangle">
            <a:avLst/>
          </a:prstGeom>
          <a:gradFill flip="none" rotWithShape="1">
            <a:gsLst>
              <a:gs pos="0">
                <a:schemeClr val="bg1"/>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a:extLst>
              <a:ext uri="{FF2B5EF4-FFF2-40B4-BE49-F238E27FC236}">
                <a16:creationId xmlns:a16="http://schemas.microsoft.com/office/drawing/2014/main" id="{498C1E02-D024-464D-B89F-5F71ADD6447D}"/>
              </a:ext>
            </a:extLst>
          </p:cNvPr>
          <p:cNvSpPr/>
          <p:nvPr/>
        </p:nvSpPr>
        <p:spPr>
          <a:xfrm rot="10800000">
            <a:off x="951961" y="1906071"/>
            <a:ext cx="1326524" cy="4450277"/>
          </a:xfrm>
          <a:prstGeom prst="rtTriangle">
            <a:avLst/>
          </a:prstGeom>
          <a:gradFill flip="none" rotWithShape="1">
            <a:gsLst>
              <a:gs pos="0">
                <a:schemeClr val="bg1"/>
              </a:gs>
              <a:gs pos="100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8432152-5EDF-4F85-AC61-157C5D7894D8}"/>
              </a:ext>
            </a:extLst>
          </p:cNvPr>
          <p:cNvSpPr txBox="1"/>
          <p:nvPr/>
        </p:nvSpPr>
        <p:spPr>
          <a:xfrm>
            <a:off x="202092" y="2137893"/>
            <a:ext cx="3416320" cy="523220"/>
          </a:xfrm>
          <a:prstGeom prst="rect">
            <a:avLst/>
          </a:prstGeom>
          <a:noFill/>
        </p:spPr>
        <p:txBody>
          <a:bodyPr wrap="none" rtlCol="0">
            <a:spAutoFit/>
          </a:bodyPr>
          <a:lstStyle/>
          <a:p>
            <a:r>
              <a:rPr kumimoji="1" lang="ja-JP" altLang="en-US" sz="2800" dirty="0"/>
              <a:t>社会・ビジネス視点</a:t>
            </a:r>
          </a:p>
        </p:txBody>
      </p:sp>
      <p:sp>
        <p:nvSpPr>
          <p:cNvPr id="14" name="テキスト ボックス 13">
            <a:extLst>
              <a:ext uri="{FF2B5EF4-FFF2-40B4-BE49-F238E27FC236}">
                <a16:creationId xmlns:a16="http://schemas.microsoft.com/office/drawing/2014/main" id="{A4AF82C5-7E1B-4524-9B47-CA2E75000EDB}"/>
              </a:ext>
            </a:extLst>
          </p:cNvPr>
          <p:cNvSpPr txBox="1"/>
          <p:nvPr/>
        </p:nvSpPr>
        <p:spPr>
          <a:xfrm>
            <a:off x="201561" y="4945913"/>
            <a:ext cx="3057247" cy="954107"/>
          </a:xfrm>
          <a:prstGeom prst="rect">
            <a:avLst/>
          </a:prstGeom>
          <a:noFill/>
        </p:spPr>
        <p:txBody>
          <a:bodyPr wrap="none" rtlCol="0">
            <a:spAutoFit/>
          </a:bodyPr>
          <a:lstStyle/>
          <a:p>
            <a:r>
              <a:rPr lang="ja-JP" altLang="en-US" sz="2800" dirty="0"/>
              <a:t>サイエンス・</a:t>
            </a:r>
            <a:endParaRPr lang="en-US" altLang="ja-JP" sz="2800" dirty="0"/>
          </a:p>
          <a:p>
            <a:r>
              <a:rPr lang="ja-JP" altLang="en-US" sz="2800" dirty="0"/>
              <a:t>テクノロジー視点</a:t>
            </a:r>
            <a:endParaRPr kumimoji="1" lang="ja-JP" altLang="en-US" sz="2800" dirty="0"/>
          </a:p>
        </p:txBody>
      </p:sp>
      <p:pic>
        <p:nvPicPr>
          <p:cNvPr id="17" name="図 16">
            <a:extLst>
              <a:ext uri="{FF2B5EF4-FFF2-40B4-BE49-F238E27FC236}">
                <a16:creationId xmlns:a16="http://schemas.microsoft.com/office/drawing/2014/main" id="{46EC6A20-F527-4E21-BF73-424BFCED800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95035" y="5127989"/>
            <a:ext cx="3183790" cy="15385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図 15">
            <a:extLst>
              <a:ext uri="{FF2B5EF4-FFF2-40B4-BE49-F238E27FC236}">
                <a16:creationId xmlns:a16="http://schemas.microsoft.com/office/drawing/2014/main" id="{8FAAB182-EB13-499C-BBC7-3BA3E4722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23592" y="4550796"/>
            <a:ext cx="2993752" cy="179514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5" name="図 14">
            <a:extLst>
              <a:ext uri="{FF2B5EF4-FFF2-40B4-BE49-F238E27FC236}">
                <a16:creationId xmlns:a16="http://schemas.microsoft.com/office/drawing/2014/main" id="{162B2B50-EC2E-43A0-B39F-817899920FC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4332" y="1803044"/>
            <a:ext cx="2181552" cy="162764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2" name="図 21">
            <a:extLst>
              <a:ext uri="{FF2B5EF4-FFF2-40B4-BE49-F238E27FC236}">
                <a16:creationId xmlns:a16="http://schemas.microsoft.com/office/drawing/2014/main" id="{E7ED47C9-F82F-4736-A784-3705BCA64CA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653062" y="4070984"/>
            <a:ext cx="2423237" cy="19844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cxnSp>
        <p:nvCxnSpPr>
          <p:cNvPr id="24" name="直線コネクタ 23">
            <a:extLst>
              <a:ext uri="{FF2B5EF4-FFF2-40B4-BE49-F238E27FC236}">
                <a16:creationId xmlns:a16="http://schemas.microsoft.com/office/drawing/2014/main" id="{E4E3E7EC-947B-4DB4-A47E-454FF2D3DC99}"/>
              </a:ext>
            </a:extLst>
          </p:cNvPr>
          <p:cNvCxnSpPr>
            <a:cxnSpLocks/>
          </p:cNvCxnSpPr>
          <p:nvPr/>
        </p:nvCxnSpPr>
        <p:spPr>
          <a:xfrm flipH="1" flipV="1">
            <a:off x="2453208" y="3950931"/>
            <a:ext cx="4364136" cy="2486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58070E0B-58FA-430C-85A1-5784C1813F34}"/>
              </a:ext>
            </a:extLst>
          </p:cNvPr>
          <p:cNvSpPr txBox="1"/>
          <p:nvPr/>
        </p:nvSpPr>
        <p:spPr>
          <a:xfrm>
            <a:off x="4600013" y="3604102"/>
            <a:ext cx="2339102" cy="461665"/>
          </a:xfrm>
          <a:prstGeom prst="rect">
            <a:avLst/>
          </a:prstGeom>
          <a:noFill/>
        </p:spPr>
        <p:txBody>
          <a:bodyPr wrap="none" rtlCol="0">
            <a:spAutoFit/>
          </a:bodyPr>
          <a:lstStyle/>
          <a:p>
            <a:r>
              <a:rPr lang="ja-JP" altLang="en-US" sz="2400" dirty="0">
                <a:solidFill>
                  <a:srgbClr val="FF0000"/>
                </a:solidFill>
              </a:rPr>
              <a:t>コトバノチガイ</a:t>
            </a:r>
            <a:endParaRPr kumimoji="1" lang="ja-JP" altLang="en-US" sz="2400" dirty="0">
              <a:solidFill>
                <a:srgbClr val="FF0000"/>
              </a:solidFill>
            </a:endParaRPr>
          </a:p>
        </p:txBody>
      </p:sp>
      <p:sp>
        <p:nvSpPr>
          <p:cNvPr id="5" name="テキスト ボックス 4">
            <a:extLst>
              <a:ext uri="{FF2B5EF4-FFF2-40B4-BE49-F238E27FC236}">
                <a16:creationId xmlns:a16="http://schemas.microsoft.com/office/drawing/2014/main" id="{B237F5A1-86E0-4323-9D61-C39D48E979E0}"/>
              </a:ext>
            </a:extLst>
          </p:cNvPr>
          <p:cNvSpPr txBox="1"/>
          <p:nvPr/>
        </p:nvSpPr>
        <p:spPr>
          <a:xfrm>
            <a:off x="656051" y="2557456"/>
            <a:ext cx="3027522" cy="923330"/>
          </a:xfrm>
          <a:prstGeom prst="rect">
            <a:avLst/>
          </a:prstGeom>
          <a:noFill/>
        </p:spPr>
        <p:txBody>
          <a:bodyPr wrap="square" rtlCol="0">
            <a:spAutoFit/>
          </a:bodyPr>
          <a:lstStyle/>
          <a:p>
            <a:r>
              <a:rPr lang="ja-JP" altLang="en-US" dirty="0"/>
              <a:t>ディープラーニングで何ができるのか、世の中がどう変わるのか</a:t>
            </a:r>
            <a:endParaRPr lang="en-US" altLang="ja-JP" dirty="0"/>
          </a:p>
        </p:txBody>
      </p:sp>
      <p:sp>
        <p:nvSpPr>
          <p:cNvPr id="6" name="テキスト ボックス 5">
            <a:extLst>
              <a:ext uri="{FF2B5EF4-FFF2-40B4-BE49-F238E27FC236}">
                <a16:creationId xmlns:a16="http://schemas.microsoft.com/office/drawing/2014/main" id="{F6E7FDCA-0F63-446E-9590-69518BECA77E}"/>
              </a:ext>
            </a:extLst>
          </p:cNvPr>
          <p:cNvSpPr txBox="1"/>
          <p:nvPr/>
        </p:nvSpPr>
        <p:spPr>
          <a:xfrm>
            <a:off x="585828" y="5792258"/>
            <a:ext cx="2691683" cy="923330"/>
          </a:xfrm>
          <a:prstGeom prst="rect">
            <a:avLst/>
          </a:prstGeom>
          <a:noFill/>
        </p:spPr>
        <p:txBody>
          <a:bodyPr wrap="square" rtlCol="0">
            <a:spAutoFit/>
          </a:bodyPr>
          <a:lstStyle/>
          <a:p>
            <a:r>
              <a:rPr lang="ja-JP" altLang="en-US" dirty="0"/>
              <a:t>ディープラーニングってそもそも中身は何をやっているのか</a:t>
            </a:r>
          </a:p>
        </p:txBody>
      </p:sp>
      <p:sp>
        <p:nvSpPr>
          <p:cNvPr id="7" name="矢印: 右 6">
            <a:extLst>
              <a:ext uri="{FF2B5EF4-FFF2-40B4-BE49-F238E27FC236}">
                <a16:creationId xmlns:a16="http://schemas.microsoft.com/office/drawing/2014/main" id="{318B1AF1-658C-47FF-BB22-85EDB7C81CDF}"/>
              </a:ext>
            </a:extLst>
          </p:cNvPr>
          <p:cNvSpPr/>
          <p:nvPr/>
        </p:nvSpPr>
        <p:spPr>
          <a:xfrm flipH="1">
            <a:off x="8877034" y="4490378"/>
            <a:ext cx="874941" cy="13265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8128318-1C4E-4CF0-8A72-F2B79FAAB111}"/>
              </a:ext>
            </a:extLst>
          </p:cNvPr>
          <p:cNvSpPr txBox="1"/>
          <p:nvPr/>
        </p:nvSpPr>
        <p:spPr>
          <a:xfrm>
            <a:off x="9887604" y="4563926"/>
            <a:ext cx="2095375" cy="1200329"/>
          </a:xfrm>
          <a:prstGeom prst="rect">
            <a:avLst/>
          </a:prstGeom>
          <a:noFill/>
        </p:spPr>
        <p:txBody>
          <a:bodyPr wrap="square" rtlCol="0">
            <a:spAutoFit/>
          </a:bodyPr>
          <a:lstStyle/>
          <a:p>
            <a:r>
              <a:rPr lang="ja-JP" altLang="en-US" sz="2400" dirty="0"/>
              <a:t>今日はこちら側の基礎的なところ</a:t>
            </a:r>
            <a:endParaRPr lang="en-US" altLang="ja-JP" sz="2400" dirty="0"/>
          </a:p>
        </p:txBody>
      </p:sp>
      <p:pic>
        <p:nvPicPr>
          <p:cNvPr id="11" name="図 10">
            <a:extLst>
              <a:ext uri="{FF2B5EF4-FFF2-40B4-BE49-F238E27FC236}">
                <a16:creationId xmlns:a16="http://schemas.microsoft.com/office/drawing/2014/main" id="{D1C4EADF-645B-4681-8E74-A82B8A8DDE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a:off x="6879617" y="2219014"/>
            <a:ext cx="2194099" cy="1375175"/>
          </a:xfrm>
          <a:prstGeom prst="rect">
            <a:avLst/>
          </a:prstGeom>
        </p:spPr>
      </p:pic>
      <p:pic>
        <p:nvPicPr>
          <p:cNvPr id="23" name="図 22">
            <a:extLst>
              <a:ext uri="{FF2B5EF4-FFF2-40B4-BE49-F238E27FC236}">
                <a16:creationId xmlns:a16="http://schemas.microsoft.com/office/drawing/2014/main" id="{E35BBA7A-B1B8-45D0-B234-E793608B66C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a:off x="6879617" y="4571711"/>
            <a:ext cx="2194099" cy="1375175"/>
          </a:xfrm>
          <a:prstGeom prst="rect">
            <a:avLst/>
          </a:prstGeom>
        </p:spPr>
      </p:pic>
      <p:sp>
        <p:nvSpPr>
          <p:cNvPr id="26" name="テキスト ボックス 25">
            <a:extLst>
              <a:ext uri="{FF2B5EF4-FFF2-40B4-BE49-F238E27FC236}">
                <a16:creationId xmlns:a16="http://schemas.microsoft.com/office/drawing/2014/main" id="{2343B18F-6F88-4959-8646-FCF1E6025318}"/>
              </a:ext>
            </a:extLst>
          </p:cNvPr>
          <p:cNvSpPr txBox="1"/>
          <p:nvPr/>
        </p:nvSpPr>
        <p:spPr>
          <a:xfrm>
            <a:off x="8831575" y="3561853"/>
            <a:ext cx="3118134" cy="461665"/>
          </a:xfrm>
          <a:prstGeom prst="rect">
            <a:avLst/>
          </a:prstGeom>
          <a:noFill/>
        </p:spPr>
        <p:txBody>
          <a:bodyPr wrap="square" rtlCol="0">
            <a:spAutoFit/>
          </a:bodyPr>
          <a:lstStyle/>
          <a:p>
            <a:r>
              <a:rPr lang="ja-JP" altLang="en-US" sz="2400" dirty="0"/>
              <a:t>両方の目を持とう</a:t>
            </a:r>
            <a:r>
              <a:rPr lang="en-US" altLang="ja-JP" sz="2400" dirty="0"/>
              <a:t>!</a:t>
            </a:r>
          </a:p>
        </p:txBody>
      </p:sp>
      <p:cxnSp>
        <p:nvCxnSpPr>
          <p:cNvPr id="8" name="直線矢印コネクタ 7">
            <a:extLst>
              <a:ext uri="{FF2B5EF4-FFF2-40B4-BE49-F238E27FC236}">
                <a16:creationId xmlns:a16="http://schemas.microsoft.com/office/drawing/2014/main" id="{B0F441B9-BA66-47F4-B311-170A8BD9997D}"/>
              </a:ext>
            </a:extLst>
          </p:cNvPr>
          <p:cNvCxnSpPr/>
          <p:nvPr/>
        </p:nvCxnSpPr>
        <p:spPr>
          <a:xfrm flipH="1">
            <a:off x="6278825" y="2884867"/>
            <a:ext cx="947670" cy="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FDBA5C58-9140-4C74-BCF7-6A0289DC4F11}"/>
              </a:ext>
            </a:extLst>
          </p:cNvPr>
          <p:cNvCxnSpPr/>
          <p:nvPr/>
        </p:nvCxnSpPr>
        <p:spPr>
          <a:xfrm flipH="1">
            <a:off x="6304583" y="5265312"/>
            <a:ext cx="947670" cy="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866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E39F28-A04A-4D61-BB70-EDD5C55E6611}"/>
              </a:ext>
            </a:extLst>
          </p:cNvPr>
          <p:cNvSpPr>
            <a:spLocks noGrp="1"/>
          </p:cNvSpPr>
          <p:nvPr>
            <p:ph type="title"/>
          </p:nvPr>
        </p:nvSpPr>
        <p:spPr/>
        <p:txBody>
          <a:bodyPr/>
          <a:lstStyle/>
          <a:p>
            <a:r>
              <a:rPr lang="ja-JP" altLang="en-US" dirty="0"/>
              <a:t>今日の内容のベースとなる本</a:t>
            </a:r>
            <a:endParaRPr kumimoji="1" lang="ja-JP" altLang="en-US" dirty="0"/>
          </a:p>
        </p:txBody>
      </p:sp>
      <p:sp>
        <p:nvSpPr>
          <p:cNvPr id="5" name="コンテンツ プレースホルダー 4">
            <a:extLst>
              <a:ext uri="{FF2B5EF4-FFF2-40B4-BE49-F238E27FC236}">
                <a16:creationId xmlns:a16="http://schemas.microsoft.com/office/drawing/2014/main" id="{FA85BE33-C446-4CE0-97BF-C7C708A63AAE}"/>
              </a:ext>
            </a:extLst>
          </p:cNvPr>
          <p:cNvSpPr>
            <a:spLocks noGrp="1"/>
          </p:cNvSpPr>
          <p:nvPr>
            <p:ph sz="half" idx="1"/>
          </p:nvPr>
        </p:nvSpPr>
        <p:spPr/>
        <p:txBody>
          <a:bodyPr/>
          <a:lstStyle/>
          <a:p>
            <a:r>
              <a:rPr kumimoji="1" lang="ja-JP" altLang="en-US" dirty="0"/>
              <a:t>内容、ソースコード、図など、こちらの本から引用しております</a:t>
            </a:r>
            <a:endParaRPr kumimoji="1" lang="en-US" altLang="ja-JP" dirty="0"/>
          </a:p>
          <a:p>
            <a:r>
              <a:rPr lang="en-US" altLang="ja-JP" dirty="0"/>
              <a:t>Amazon</a:t>
            </a:r>
            <a:r>
              <a:rPr lang="ja-JP" altLang="en-US" dirty="0"/>
              <a:t>でディープラーニングで検索するとベストセラー本として簡単に見つかります</a:t>
            </a:r>
            <a:endParaRPr lang="en-US" altLang="ja-JP" dirty="0"/>
          </a:p>
          <a:p>
            <a:r>
              <a:rPr lang="ja-JP" altLang="en-US" dirty="0"/>
              <a:t>復習兼ねてぜひご購読をお勧めします</a:t>
            </a:r>
            <a:endParaRPr lang="en-US" altLang="ja-JP" dirty="0"/>
          </a:p>
        </p:txBody>
      </p:sp>
      <p:sp>
        <p:nvSpPr>
          <p:cNvPr id="3" name="スライド番号プレースホルダー 2">
            <a:extLst>
              <a:ext uri="{FF2B5EF4-FFF2-40B4-BE49-F238E27FC236}">
                <a16:creationId xmlns:a16="http://schemas.microsoft.com/office/drawing/2014/main" id="{1B209442-5BE9-4910-9558-D2A1D1330450}"/>
              </a:ext>
            </a:extLst>
          </p:cNvPr>
          <p:cNvSpPr>
            <a:spLocks noGrp="1"/>
          </p:cNvSpPr>
          <p:nvPr>
            <p:ph type="sldNum" sz="quarter" idx="12"/>
          </p:nvPr>
        </p:nvSpPr>
        <p:spPr/>
        <p:txBody>
          <a:bodyPr/>
          <a:lstStyle/>
          <a:p>
            <a:fld id="{8AEBDCA3-918C-4541-BF84-4F93CF1796EA}" type="slidenum">
              <a:rPr kumimoji="1" lang="ja-JP" altLang="en-US" smtClean="0"/>
              <a:t>8</a:t>
            </a:fld>
            <a:endParaRPr kumimoji="1" lang="ja-JP" altLang="en-US"/>
          </a:p>
        </p:txBody>
      </p:sp>
      <p:pic>
        <p:nvPicPr>
          <p:cNvPr id="4" name="図 3">
            <a:extLst>
              <a:ext uri="{FF2B5EF4-FFF2-40B4-BE49-F238E27FC236}">
                <a16:creationId xmlns:a16="http://schemas.microsoft.com/office/drawing/2014/main" id="{4455727D-DFB5-4BE8-8348-CE6E7028AE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62861" y="1825625"/>
            <a:ext cx="2966453" cy="4189607"/>
          </a:xfrm>
          <a:prstGeom prst="rect">
            <a:avLst/>
          </a:prstGeom>
        </p:spPr>
      </p:pic>
    </p:spTree>
    <p:extLst>
      <p:ext uri="{BB962C8B-B14F-4D97-AF65-F5344CB8AC3E}">
        <p14:creationId xmlns:p14="http://schemas.microsoft.com/office/powerpoint/2010/main" val="3210053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653C0E-ED45-423B-86EB-ECDA7E1EA091}"/>
              </a:ext>
            </a:extLst>
          </p:cNvPr>
          <p:cNvSpPr>
            <a:spLocks noGrp="1"/>
          </p:cNvSpPr>
          <p:nvPr>
            <p:ph type="title"/>
          </p:nvPr>
        </p:nvSpPr>
        <p:spPr/>
        <p:txBody>
          <a:bodyPr/>
          <a:lstStyle/>
          <a:p>
            <a:r>
              <a:rPr lang="en-US" altLang="ja-JP" dirty="0"/>
              <a:t>3</a:t>
            </a:r>
            <a:r>
              <a:rPr kumimoji="1" lang="ja-JP" altLang="en-US" dirty="0"/>
              <a:t>時間後の皆さんの状態（期待値）</a:t>
            </a:r>
          </a:p>
        </p:txBody>
      </p:sp>
      <p:sp>
        <p:nvSpPr>
          <p:cNvPr id="4" name="コンテンツ プレースホルダー 3">
            <a:extLst>
              <a:ext uri="{FF2B5EF4-FFF2-40B4-BE49-F238E27FC236}">
                <a16:creationId xmlns:a16="http://schemas.microsoft.com/office/drawing/2014/main" id="{D84C4907-337F-4E93-A1E1-CC9B7BE9070E}"/>
              </a:ext>
            </a:extLst>
          </p:cNvPr>
          <p:cNvSpPr>
            <a:spLocks noGrp="1"/>
          </p:cNvSpPr>
          <p:nvPr>
            <p:ph idx="1"/>
          </p:nvPr>
        </p:nvSpPr>
        <p:spPr/>
        <p:txBody>
          <a:bodyPr/>
          <a:lstStyle/>
          <a:p>
            <a:r>
              <a:rPr kumimoji="1" lang="ja-JP" altLang="en-US" dirty="0"/>
              <a:t>さらに学ぼうとして、その手の本とか</a:t>
            </a:r>
            <a:r>
              <a:rPr lang="en-US" altLang="ja-JP" dirty="0"/>
              <a:t>web</a:t>
            </a:r>
            <a:r>
              <a:rPr lang="ja-JP" altLang="en-US" dirty="0"/>
              <a:t>コンテンツを見たとき</a:t>
            </a:r>
            <a:r>
              <a:rPr kumimoji="1" lang="ja-JP" altLang="en-US" dirty="0"/>
              <a:t>に「あ</a:t>
            </a:r>
            <a:r>
              <a:rPr lang="ja-JP" altLang="en-US" dirty="0"/>
              <a:t>ぁぁあぁ</a:t>
            </a:r>
            <a:r>
              <a:rPr kumimoji="1" lang="ja-JP" altLang="en-US" dirty="0"/>
              <a:t>、なんとなく見たことあるぞ」という親近感を得られる</a:t>
            </a:r>
            <a:endParaRPr kumimoji="1" lang="en-US" altLang="ja-JP" dirty="0"/>
          </a:p>
          <a:p>
            <a:r>
              <a:rPr kumimoji="1" lang="en-US" altLang="ja-JP" dirty="0" err="1"/>
              <a:t>Jupyter</a:t>
            </a:r>
            <a:r>
              <a:rPr kumimoji="1" lang="ja-JP" altLang="en-US" dirty="0"/>
              <a:t>を触れるようになる</a:t>
            </a:r>
            <a:r>
              <a:rPr kumimoji="1" lang="en-US" altLang="ja-JP" dirty="0"/>
              <a:t>—</a:t>
            </a:r>
            <a:r>
              <a:rPr kumimoji="1" lang="ja-JP" altLang="en-US" dirty="0"/>
              <a:t>ディープラーニングを動かせる</a:t>
            </a:r>
            <a:r>
              <a:rPr kumimoji="1" lang="en-US" altLang="ja-JP" dirty="0"/>
              <a:t>/</a:t>
            </a:r>
            <a:r>
              <a:rPr kumimoji="1" lang="ja-JP" altLang="en-US" dirty="0"/>
              <a:t>試せる環境を手に入れることができる</a:t>
            </a:r>
          </a:p>
        </p:txBody>
      </p:sp>
      <p:sp>
        <p:nvSpPr>
          <p:cNvPr id="3" name="スライド番号プレースホルダー 2">
            <a:extLst>
              <a:ext uri="{FF2B5EF4-FFF2-40B4-BE49-F238E27FC236}">
                <a16:creationId xmlns:a16="http://schemas.microsoft.com/office/drawing/2014/main" id="{7B3D57ED-2470-4A41-887F-1C1CB19D0EFE}"/>
              </a:ext>
            </a:extLst>
          </p:cNvPr>
          <p:cNvSpPr>
            <a:spLocks noGrp="1"/>
          </p:cNvSpPr>
          <p:nvPr>
            <p:ph type="sldNum" sz="quarter" idx="12"/>
          </p:nvPr>
        </p:nvSpPr>
        <p:spPr/>
        <p:txBody>
          <a:bodyPr/>
          <a:lstStyle/>
          <a:p>
            <a:fld id="{8AEBDCA3-918C-4541-BF84-4F93CF1796EA}" type="slidenum">
              <a:rPr kumimoji="1" lang="ja-JP" altLang="en-US" smtClean="0"/>
              <a:t>9</a:t>
            </a:fld>
            <a:endParaRPr kumimoji="1" lang="ja-JP" altLang="en-US"/>
          </a:p>
        </p:txBody>
      </p:sp>
    </p:spTree>
    <p:extLst>
      <p:ext uri="{BB962C8B-B14F-4D97-AF65-F5344CB8AC3E}">
        <p14:creationId xmlns:p14="http://schemas.microsoft.com/office/powerpoint/2010/main" val="425665797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4674</TotalTime>
  <Words>3318</Words>
  <Application>Microsoft Office PowerPoint</Application>
  <PresentationFormat>ワイド画面</PresentationFormat>
  <Paragraphs>977</Paragraphs>
  <Slides>62</Slides>
  <Notes>3</Notes>
  <HiddenSlides>5</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62</vt:i4>
      </vt:variant>
    </vt:vector>
  </HeadingPairs>
  <TitlesOfParts>
    <vt:vector size="70" baseType="lpstr">
      <vt:lpstr>游ゴシック</vt:lpstr>
      <vt:lpstr>游ゴシック Light</vt:lpstr>
      <vt:lpstr>Arial</vt:lpstr>
      <vt:lpstr>Cambria Math</vt:lpstr>
      <vt:lpstr>Courier New</vt:lpstr>
      <vt:lpstr>Mistral</vt:lpstr>
      <vt:lpstr>Wingdings</vt:lpstr>
      <vt:lpstr>Office テーマ</vt:lpstr>
      <vt:lpstr>【セクG企画】 　Pythonプログラミング 　(人工知能/ディープラーニングのプログラミング)</vt:lpstr>
      <vt:lpstr>自己紹介</vt:lpstr>
      <vt:lpstr>私とプログラミング</vt:lpstr>
      <vt:lpstr>名古屋校 テクノベート勉強会 クラブ活動</vt:lpstr>
      <vt:lpstr>今日のアジェンダ</vt:lpstr>
      <vt:lpstr>今日のアジェンダ</vt:lpstr>
      <vt:lpstr>今日の立ち位置 ~ 人工知能を学ぶ中で</vt:lpstr>
      <vt:lpstr>今日の内容のベースとなる本</vt:lpstr>
      <vt:lpstr>3時間後の皆さんの状態（期待値）</vt:lpstr>
      <vt:lpstr>まず、言葉の整理</vt:lpstr>
      <vt:lpstr>まず、言葉の整理</vt:lpstr>
      <vt:lpstr>まず、言葉の整理</vt:lpstr>
      <vt:lpstr>今日のアジェンダ</vt:lpstr>
      <vt:lpstr>ニューラルネットワークモデルの計算ルール</vt:lpstr>
      <vt:lpstr>「関数」ってなに？</vt:lpstr>
      <vt:lpstr>ニューラルネットワークモデルの計算ルール</vt:lpstr>
      <vt:lpstr>活性化関数</vt:lpstr>
      <vt:lpstr>手触り感持って理解するために、さほどディープじゃないニューラルネットワークモデルを使って手計算してみよう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今日のアジェンダ</vt:lpstr>
      <vt:lpstr>ふたつの道具を手に入れよう</vt:lpstr>
      <vt:lpstr>数学の便利な道具 – 行列、内積</vt:lpstr>
      <vt:lpstr>行列計算に慣れ親しむ</vt:lpstr>
      <vt:lpstr>PowerPoint プレゼンテーション</vt:lpstr>
      <vt:lpstr>蛇足</vt:lpstr>
      <vt:lpstr>いよいよPythonプログラミングです</vt:lpstr>
      <vt:lpstr>Python上で行列計算を行う</vt:lpstr>
      <vt:lpstr>先ほどの例をNumPyを使って計算してみましょう</vt:lpstr>
      <vt:lpstr>先ほどの例をNumPyを使って計算してみましょう</vt:lpstr>
      <vt:lpstr>そのほかのNumPyのコマンドをいくつか試してみましょう</vt:lpstr>
      <vt:lpstr>PowerPoint プレゼンテーション</vt:lpstr>
      <vt:lpstr>ニューラルネットワークを行列計算で表現してみる</vt:lpstr>
      <vt:lpstr>ニューラルネットワークを行列計算で表現してみる</vt:lpstr>
      <vt:lpstr>ニューラルネットワークを行列計算で表現してみる</vt:lpstr>
      <vt:lpstr>PowerPoint プレゼンテーション</vt:lpstr>
      <vt:lpstr>PowerPoint プレゼンテーション</vt:lpstr>
      <vt:lpstr>PowerPoint プレゼンテーション</vt:lpstr>
      <vt:lpstr>今日のアジェンダ</vt:lpstr>
      <vt:lpstr>手書き文字(数字)認識をさせてみる</vt:lpstr>
      <vt:lpstr>ディープラーニングの全体の流れ</vt:lpstr>
      <vt:lpstr>ディープラーニングにおける学習とは</vt:lpstr>
      <vt:lpstr>具体的にどうアプローチするか—指標の定義</vt:lpstr>
      <vt:lpstr>損失関数～当たってなさ具合の指標</vt:lpstr>
      <vt:lpstr>（補足）指数関数を用いた正規化</vt:lpstr>
      <vt:lpstr>損失関数が最小となるパラメータを探す</vt:lpstr>
      <vt:lpstr>実際の学習の過程を見てみる</vt:lpstr>
      <vt:lpstr>ディープラーニングの学習 ~ 奥深い世界</vt:lpstr>
      <vt:lpstr>学習済のパラメータを使って、文字認識が正しく行われていることを確かめる</vt:lpstr>
      <vt:lpstr>ということで、一通りのおさらい</vt:lpstr>
      <vt:lpstr>（ちょいと脱線） ディープラーニングでなぜPythonなのか？</vt:lpstr>
      <vt:lpstr>パラメータとハイパーパラメータ</vt:lpstr>
      <vt:lpstr>ハイパーパラメータ探求を体感</vt:lpstr>
      <vt:lpstr>パラメータの更新手法の数々</vt:lpstr>
      <vt:lpstr>さらに精度を上げる ~畳み込みニューラルネットワーク~</vt:lpstr>
      <vt:lpstr>評価に用いる畳み込みニューラルネットワークの構成</vt:lpstr>
      <vt:lpstr>（時間があれば‥） Raspberry Piを使った文字認識のデモ</vt:lpstr>
      <vt:lpstr>話題の企業 – エヌビディア社</vt:lpstr>
      <vt:lpstr>まだまだ先は深いけど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Ochi, Yoshihiro</dc:creator>
  <cp:lastModifiedBy>Ochi, Yoshihiro</cp:lastModifiedBy>
  <cp:revision>470</cp:revision>
  <cp:lastPrinted>2017-12-01T03:58:21Z</cp:lastPrinted>
  <dcterms:created xsi:type="dcterms:W3CDTF">2016-08-30T03:53:53Z</dcterms:created>
  <dcterms:modified xsi:type="dcterms:W3CDTF">2017-12-20T07:34:58Z</dcterms:modified>
</cp:coreProperties>
</file>